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handoutMasterIdLst>
    <p:handoutMasterId r:id="rId20"/>
  </p:handoutMasterIdLst>
  <p:sldIdLst>
    <p:sldId id="278" r:id="rId2"/>
    <p:sldId id="293" r:id="rId3"/>
    <p:sldId id="294" r:id="rId4"/>
    <p:sldId id="291" r:id="rId5"/>
    <p:sldId id="280" r:id="rId6"/>
    <p:sldId id="279" r:id="rId7"/>
    <p:sldId id="281" r:id="rId8"/>
    <p:sldId id="282" r:id="rId9"/>
    <p:sldId id="283" r:id="rId10"/>
    <p:sldId id="285" r:id="rId11"/>
    <p:sldId id="288" r:id="rId12"/>
    <p:sldId id="289" r:id="rId13"/>
    <p:sldId id="292" r:id="rId14"/>
    <p:sldId id="295" r:id="rId15"/>
    <p:sldId id="286" r:id="rId16"/>
    <p:sldId id="290" r:id="rId17"/>
    <p:sldId id="287" r:id="rId18"/>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 damos la bienvenida" id="{E75E278A-FF0E-49A4-B170-79828D63BBAD}">
          <p14:sldIdLst>
            <p14:sldId id="278"/>
            <p14:sldId id="293"/>
            <p14:sldId id="294"/>
            <p14:sldId id="291"/>
            <p14:sldId id="280"/>
            <p14:sldId id="279"/>
            <p14:sldId id="281"/>
            <p14:sldId id="282"/>
            <p14:sldId id="283"/>
            <p14:sldId id="285"/>
            <p14:sldId id="288"/>
            <p14:sldId id="289"/>
            <p14:sldId id="292"/>
            <p14:sldId id="295"/>
            <p14:sldId id="286"/>
            <p14:sldId id="290"/>
            <p14:sldId id="287"/>
          </p14:sldIdLst>
        </p14:section>
        <p14:section name="Comandos, comentarios, trabajo en equipo, panel de selección, iniciar sesión" id="{B9B51309-D148-4332-87C2-07BE32FBCA3B}">
          <p14:sldIdLst/>
        </p14:section>
        <p14:section name="Más información"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F8F8F8"/>
    <a:srgbClr val="D24726"/>
    <a:srgbClr val="D2B4A6"/>
    <a:srgbClr val="734F29"/>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7" autoAdjust="0"/>
    <p:restoredTop sz="94274" autoAdjust="0"/>
  </p:normalViewPr>
  <p:slideViewPr>
    <p:cSldViewPr snapToGrid="0">
      <p:cViewPr varScale="1">
        <p:scale>
          <a:sx n="151" d="100"/>
          <a:sy n="151" d="100"/>
        </p:scale>
        <p:origin x="232" y="248"/>
      </p:cViewPr>
      <p:guideLst>
        <p:guide orient="horz" pos="2160"/>
        <p:guide pos="3840"/>
      </p:guideLst>
    </p:cSldViewPr>
  </p:slideViewPr>
  <p:notesTextViewPr>
    <p:cViewPr>
      <p:scale>
        <a:sx n="1" d="1"/>
        <a:sy n="1" d="1"/>
      </p:scale>
      <p:origin x="0" y="0"/>
    </p:cViewPr>
  </p:notesTextViewPr>
  <p:notesViewPr>
    <p:cSldViewPr snapToGrid="0">
      <p:cViewPr varScale="1">
        <p:scale>
          <a:sx n="85" d="100"/>
          <a:sy n="85" d="100"/>
        </p:scale>
        <p:origin x="295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0DC97B1-7B83-448D-A51C-EF18F1363B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latin typeface="Calibri" panose="020F0502020204030204" pitchFamily="34" charset="0"/>
            </a:endParaRPr>
          </a:p>
        </p:txBody>
      </p:sp>
      <p:sp>
        <p:nvSpPr>
          <p:cNvPr id="3" name="Marcador de fecha 2">
            <a:extLst>
              <a:ext uri="{FF2B5EF4-FFF2-40B4-BE49-F238E27FC236}">
                <a16:creationId xmlns:a16="http://schemas.microsoft.com/office/drawing/2014/main" id="{C87821E6-4DBA-44D9-A87E-B8FAB00EE8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6A5503-2356-4552-8A17-0D42B9FA3B20}" type="datetime1">
              <a:rPr lang="es-ES" smtClean="0">
                <a:latin typeface="Calibri" panose="020F0502020204030204" pitchFamily="34" charset="0"/>
              </a:rPr>
              <a:t>24/6/25</a:t>
            </a:fld>
            <a:endParaRPr lang="es-ES">
              <a:latin typeface="Calibri" panose="020F0502020204030204" pitchFamily="34" charset="0"/>
            </a:endParaRPr>
          </a:p>
        </p:txBody>
      </p:sp>
      <p:sp>
        <p:nvSpPr>
          <p:cNvPr id="4" name="Marcador de posición de pie de página 3">
            <a:extLst>
              <a:ext uri="{FF2B5EF4-FFF2-40B4-BE49-F238E27FC236}">
                <a16:creationId xmlns:a16="http://schemas.microsoft.com/office/drawing/2014/main" id="{C5713917-D4AF-4A7D-86F7-3DFCCFD8D4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latin typeface="Calibri" panose="020F0502020204030204" pitchFamily="34" charset="0"/>
            </a:endParaRPr>
          </a:p>
        </p:txBody>
      </p:sp>
      <p:sp>
        <p:nvSpPr>
          <p:cNvPr id="5" name="Marcador de posición de número de diapositiva 4">
            <a:extLst>
              <a:ext uri="{FF2B5EF4-FFF2-40B4-BE49-F238E27FC236}">
                <a16:creationId xmlns:a16="http://schemas.microsoft.com/office/drawing/2014/main" id="{CAD5AF84-644E-4A6F-8ACD-F17B248D70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C02179-9632-4A02-98A5-EADA23124253}" type="slidenum">
              <a:rPr lang="es-ES" smtClean="0">
                <a:latin typeface="Calibri" panose="020F0502020204030204" pitchFamily="34" charset="0"/>
              </a:rPr>
              <a:t>‹Nº›</a:t>
            </a:fld>
            <a:endParaRPr lang="es-ES">
              <a:latin typeface="Calibri" panose="020F0502020204030204" pitchFamily="34" charset="0"/>
            </a:endParaRPr>
          </a:p>
        </p:txBody>
      </p:sp>
    </p:spTree>
    <p:extLst>
      <p:ext uri="{BB962C8B-B14F-4D97-AF65-F5344CB8AC3E}">
        <p14:creationId xmlns:p14="http://schemas.microsoft.com/office/powerpoint/2010/main" val="29044755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defRPr>
            </a:lvl1pPr>
          </a:lstStyle>
          <a:p>
            <a:fld id="{59781FE4-C2D5-4564-A552-1874F8362B11}" type="datetime1">
              <a:rPr lang="es-ES" noProof="0" smtClean="0"/>
              <a:t>24/6/25</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DF61EA0F-A667-4B49-8422-0062BC55E249}" type="slidenum">
              <a:rPr lang="es-ES" noProof="0" smtClean="0"/>
              <a:pPr/>
              <a:t>‹Nº›</a:t>
            </a:fld>
            <a:endParaRPr lang="es-ES"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lgn="l" defTabSz="914400" rtl="0" eaLnBrk="1" latinLnBrk="0" hangingPunct="1">
      <a:defRPr sz="1200" kern="1200">
        <a:solidFill>
          <a:schemeClr val="tx1"/>
        </a:solidFill>
        <a:latin typeface="Calibri" panose="020F0502020204030204" pitchFamily="34" charset="0"/>
        <a:ea typeface="+mn-ea"/>
        <a:cs typeface="+mn-cs"/>
      </a:defRPr>
    </a:lvl2pPr>
    <a:lvl3pPr marL="914400" algn="l" defTabSz="914400" rtl="0" eaLnBrk="1" latinLnBrk="0" hangingPunct="1">
      <a:defRPr sz="1200" kern="1200">
        <a:solidFill>
          <a:schemeClr val="tx1"/>
        </a:solidFill>
        <a:latin typeface="Calibri" panose="020F0502020204030204" pitchFamily="34" charset="0"/>
        <a:ea typeface="+mn-ea"/>
        <a:cs typeface="+mn-cs"/>
      </a:defRPr>
    </a:lvl3pPr>
    <a:lvl4pPr marL="1371600" algn="l" defTabSz="914400" rtl="0" eaLnBrk="1" latinLnBrk="0" hangingPunct="1">
      <a:defRPr sz="1200" kern="1200">
        <a:solidFill>
          <a:schemeClr val="tx1"/>
        </a:solidFill>
        <a:latin typeface="Calibri" panose="020F0502020204030204" pitchFamily="34" charset="0"/>
        <a:ea typeface="+mn-ea"/>
        <a:cs typeface="+mn-cs"/>
      </a:defRPr>
    </a:lvl4pPr>
    <a:lvl5pPr marL="1828800" algn="l" defTabSz="914400" rtl="0" eaLnBrk="1" latinLnBrk="0" hangingPunct="1">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a:latin typeface="Arial" panose="020B0604020202020204" pitchFamily="34" charset="0"/>
            </a:endParaRPr>
          </a:p>
        </p:txBody>
      </p:sp>
      <p:sp>
        <p:nvSpPr>
          <p:cNvPr id="2" name="Título 1"/>
          <p:cNvSpPr>
            <a:spLocks noGrp="1"/>
          </p:cNvSpPr>
          <p:nvPr>
            <p:ph type="title"/>
          </p:nvPr>
        </p:nvSpPr>
        <p:spPr>
          <a:xfrm>
            <a:off x="604434" y="0"/>
            <a:ext cx="10749367" cy="1208868"/>
          </a:xfrm>
        </p:spPr>
        <p:txBody>
          <a:bodyPr rtlCol="0" anchor="b">
            <a:normAutofit/>
          </a:bodyPr>
          <a:lstStyle>
            <a:lvl1pPr>
              <a:defRPr sz="3600">
                <a:solidFill>
                  <a:schemeClr val="bg1"/>
                </a:solidFill>
                <a:latin typeface="Arial" panose="020B0604020202020204" pitchFamily="34" charset="0"/>
              </a:defRPr>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838201" y="1825625"/>
            <a:ext cx="4167753" cy="4351338"/>
          </a:xfrm>
        </p:spPr>
        <p:txBody>
          <a:bodyPr lIns="0" tIns="0" rIns="0" bIns="0" rtlCol="0">
            <a:normAutofit/>
          </a:bodyPr>
          <a:lstStyle>
            <a:lvl1pPr marL="0" indent="0">
              <a:lnSpc>
                <a:spcPct val="130000"/>
              </a:lnSpc>
              <a:spcBef>
                <a:spcPts val="500"/>
              </a:spcBef>
              <a:spcAft>
                <a:spcPts val="1000"/>
              </a:spcAft>
              <a:buNone/>
              <a:defRPr sz="1600" baseline="0">
                <a:solidFill>
                  <a:schemeClr val="tx1">
                    <a:lumMod val="65000"/>
                    <a:lumOff val="35000"/>
                  </a:schemeClr>
                </a:solidFill>
                <a:latin typeface="Arial" panose="020B0604020202020204" pitchFamily="34" charset="0"/>
              </a:defRPr>
            </a:lvl1pPr>
            <a:lvl2pPr>
              <a:lnSpc>
                <a:spcPct val="130000"/>
              </a:lnSpc>
              <a:spcBef>
                <a:spcPts val="500"/>
              </a:spcBef>
              <a:spcAft>
                <a:spcPts val="1000"/>
              </a:spcAft>
              <a:defRPr sz="1400" baseline="0">
                <a:solidFill>
                  <a:schemeClr val="tx1">
                    <a:lumMod val="65000"/>
                    <a:lumOff val="35000"/>
                  </a:schemeClr>
                </a:solidFill>
                <a:latin typeface="Arial" panose="020B0604020202020204" pitchFamily="34" charset="0"/>
              </a:defRPr>
            </a:lvl2pPr>
            <a:lvl3pPr>
              <a:lnSpc>
                <a:spcPct val="130000"/>
              </a:lnSpc>
              <a:spcAft>
                <a:spcPts val="1000"/>
              </a:spcAft>
              <a:defRPr sz="1200" baseline="0">
                <a:solidFill>
                  <a:schemeClr val="tx1">
                    <a:lumMod val="65000"/>
                    <a:lumOff val="35000"/>
                  </a:schemeClr>
                </a:solidFill>
                <a:latin typeface="Arial" panose="020B0604020202020204" pitchFamily="34" charset="0"/>
              </a:defRPr>
            </a:lvl3pPr>
            <a:lvl4pPr>
              <a:lnSpc>
                <a:spcPct val="130000"/>
              </a:lnSpc>
              <a:spcAft>
                <a:spcPts val="1000"/>
              </a:spcAft>
              <a:defRPr sz="1100" baseline="0">
                <a:solidFill>
                  <a:schemeClr val="tx1">
                    <a:lumMod val="65000"/>
                    <a:lumOff val="35000"/>
                  </a:schemeClr>
                </a:solidFill>
                <a:latin typeface="Arial" panose="020B0604020202020204" pitchFamily="34" charset="0"/>
              </a:defRPr>
            </a:lvl4pPr>
            <a:lvl5pPr>
              <a:lnSpc>
                <a:spcPct val="130000"/>
              </a:lnSpc>
              <a:spcAft>
                <a:spcPts val="1000"/>
              </a:spcAft>
              <a:defRPr sz="1100" baseline="0">
                <a:solidFill>
                  <a:schemeClr val="tx1">
                    <a:lumMod val="65000"/>
                    <a:lumOff val="35000"/>
                  </a:schemeClr>
                </a:solidFill>
                <a:latin typeface="Arial" panose="020B0604020202020204" pitchFamily="34" charset="0"/>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lvl1pPr>
              <a:defRPr baseline="0">
                <a:solidFill>
                  <a:schemeClr val="tx1">
                    <a:lumMod val="65000"/>
                    <a:lumOff val="35000"/>
                  </a:schemeClr>
                </a:solidFill>
                <a:latin typeface="Arial" panose="020B0604020202020204" pitchFamily="34" charset="0"/>
              </a:defRPr>
            </a:lvl1pPr>
          </a:lstStyle>
          <a:p>
            <a:fld id="{7CD89355-212C-471A-B658-93B7645802D1}" type="datetime1">
              <a:rPr lang="es-ES" noProof="0" smtClean="0"/>
              <a:t>24/6/25</a:t>
            </a:fld>
            <a:endParaRPr lang="es-ES" noProof="0"/>
          </a:p>
        </p:txBody>
      </p:sp>
      <p:sp>
        <p:nvSpPr>
          <p:cNvPr id="5" name="Marcador de pie de página 4"/>
          <p:cNvSpPr>
            <a:spLocks noGrp="1"/>
          </p:cNvSpPr>
          <p:nvPr>
            <p:ph type="ftr" sz="quarter" idx="11"/>
          </p:nvPr>
        </p:nvSpPr>
        <p:spPr/>
        <p:txBody>
          <a:bodyPr rtlCol="0"/>
          <a:lstStyle>
            <a:lvl1pPr>
              <a:defRPr baseline="0">
                <a:solidFill>
                  <a:schemeClr val="tx1">
                    <a:lumMod val="65000"/>
                    <a:lumOff val="35000"/>
                  </a:schemeClr>
                </a:solidFill>
                <a:latin typeface="Arial" panose="020B0604020202020204" pitchFamily="34" charset="0"/>
              </a:defRPr>
            </a:lvl1pPr>
          </a:lstStyle>
          <a:p>
            <a:endParaRPr lang="es-ES" noProof="0"/>
          </a:p>
        </p:txBody>
      </p:sp>
      <p:sp>
        <p:nvSpPr>
          <p:cNvPr id="6" name="Marcador de posición de número de diapositiva 5"/>
          <p:cNvSpPr>
            <a:spLocks noGrp="1"/>
          </p:cNvSpPr>
          <p:nvPr>
            <p:ph type="sldNum" sz="quarter" idx="12"/>
          </p:nvPr>
        </p:nvSpPr>
        <p:spPr/>
        <p:txBody>
          <a:bodyPr rtlCol="0"/>
          <a:lstStyle>
            <a:lvl1pPr>
              <a:defRPr baseline="0">
                <a:solidFill>
                  <a:schemeClr val="tx1">
                    <a:lumMod val="65000"/>
                    <a:lumOff val="35000"/>
                  </a:schemeClr>
                </a:solidFill>
                <a:latin typeface="Arial" panose="020B0604020202020204" pitchFamily="34" charset="0"/>
              </a:defRPr>
            </a:lvl1pPr>
          </a:lstStyle>
          <a:p>
            <a:fld id="{9860EDB8-5305-433F-BE41-D7A86D811DB3}" type="slidenum">
              <a:rPr lang="es-ES" noProof="0" smtClean="0"/>
              <a:pPr/>
              <a:t>‹Nº›</a:t>
            </a:fld>
            <a:endParaRPr lang="es-ES" noProof="0"/>
          </a:p>
        </p:txBody>
      </p:sp>
    </p:spTree>
    <p:extLst>
      <p:ext uri="{BB962C8B-B14F-4D97-AF65-F5344CB8AC3E}">
        <p14:creationId xmlns:p14="http://schemas.microsoft.com/office/powerpoint/2010/main" val="218583654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Arial" panose="020B0604020202020204" pitchFamily="34" charset="0"/>
              </a:defRPr>
            </a:lvl1pPr>
          </a:lstStyle>
          <a:p>
            <a:fld id="{98B8EA5E-3CEB-4C9F-94D2-887A8089E71F}" type="datetime1">
              <a:rPr lang="es-ES" noProof="0" smtClean="0"/>
              <a:t>24/6/25</a:t>
            </a:fld>
            <a:endParaRPr lang="es-ES" noProof="0"/>
          </a:p>
        </p:txBody>
      </p:sp>
      <p:sp>
        <p:nvSpPr>
          <p:cNvPr id="5" name="Marcador de pie de página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Arial" panose="020B0604020202020204" pitchFamily="34" charset="0"/>
              </a:defRPr>
            </a:lvl1pPr>
          </a:lstStyle>
          <a:p>
            <a:endParaRPr lang="es-ES" noProof="0"/>
          </a:p>
        </p:txBody>
      </p:sp>
      <p:sp>
        <p:nvSpPr>
          <p:cNvPr id="6" name="Marcador de posición de número de diapositiva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Arial" panose="020B0604020202020204" pitchFamily="34" charset="0"/>
              </a:defRPr>
            </a:lvl1pPr>
          </a:lstStyle>
          <a:p>
            <a:fld id="{9860EDB8-5305-433F-BE41-D7A86D811DB3}" type="slidenum">
              <a:rPr lang="es-ES" noProof="0" smtClean="0"/>
              <a:pPr/>
              <a:t>‹Nº›</a:t>
            </a:fld>
            <a:endParaRPr lang="es-ES" noProof="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2" r:id="rId1"/>
  </p:sldLayoutIdLst>
  <p:hf sldNum="0" hdr="0" ftr="0" dt="0"/>
  <p:txStyles>
    <p:titleStyle>
      <a:lvl1pPr algn="l" defTabSz="914400" rtl="0" eaLnBrk="1" latinLnBrk="0" hangingPunct="1">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7EDB5179-CF09-E1E4-7B13-6F668623F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8493" y="0"/>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9928CD6-764F-AF45-0018-C46BE963751E}"/>
              </a:ext>
            </a:extLst>
          </p:cNvPr>
          <p:cNvSpPr>
            <a:spLocks noGrp="1"/>
          </p:cNvSpPr>
          <p:nvPr>
            <p:ph type="title"/>
          </p:nvPr>
        </p:nvSpPr>
        <p:spPr>
          <a:xfrm>
            <a:off x="2984206" y="387301"/>
            <a:ext cx="1901062" cy="575733"/>
          </a:xfrm>
        </p:spPr>
        <p:txBody>
          <a:bodyPr>
            <a:normAutofit fontScale="90000"/>
          </a:bodyPr>
          <a:lstStyle/>
          <a:p>
            <a:r>
              <a:rPr lang="es-ES" dirty="0"/>
              <a:t>Agenda</a:t>
            </a:r>
          </a:p>
        </p:txBody>
      </p:sp>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F78F304C-BECA-3326-62A3-72F90BFCB8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2">
            <a:extLst>
              <a:ext uri="{FF2B5EF4-FFF2-40B4-BE49-F238E27FC236}">
                <a16:creationId xmlns:a16="http://schemas.microsoft.com/office/drawing/2014/main" id="{5A8F9E27-26FB-27AE-866B-00ACACEA658D}"/>
              </a:ext>
            </a:extLst>
          </p:cNvPr>
          <p:cNvSpPr txBox="1">
            <a:spLocks/>
          </p:cNvSpPr>
          <p:nvPr/>
        </p:nvSpPr>
        <p:spPr>
          <a:xfrm>
            <a:off x="5758311" y="2278714"/>
            <a:ext cx="4565903" cy="2300571"/>
          </a:xfrm>
          <a:prstGeom prst="rect">
            <a:avLst/>
          </a:prstGeom>
        </p:spPr>
        <p:txBody>
          <a:bodyPr vert="horz" lIns="0" tIns="0" rIns="0" bIns="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Arial" panose="020B0604020202020204" pitchFamily="34" charset="0"/>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Arial" panose="020B0604020202020204" pitchFamily="34" charset="0"/>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80000" indent="-180000">
              <a:lnSpc>
                <a:spcPct val="100000"/>
              </a:lnSpc>
              <a:buFont typeface="Arial" panose="020B0604020202020204" pitchFamily="34" charset="0"/>
              <a:buChar char="•"/>
            </a:pPr>
            <a:r>
              <a:rPr lang="es-ES" sz="3600" b="1" dirty="0"/>
              <a:t>Introducción</a:t>
            </a:r>
          </a:p>
          <a:p>
            <a:pPr marL="180000" indent="-180000">
              <a:lnSpc>
                <a:spcPct val="100000"/>
              </a:lnSpc>
              <a:buFont typeface="Arial" panose="020B0604020202020204" pitchFamily="34" charset="0"/>
              <a:buChar char="•"/>
            </a:pPr>
            <a:r>
              <a:rPr lang="es-ES" sz="3600" b="1" dirty="0"/>
              <a:t>Capitulo técnico</a:t>
            </a:r>
          </a:p>
          <a:p>
            <a:pPr marL="180000" indent="-180000">
              <a:lnSpc>
                <a:spcPct val="100000"/>
              </a:lnSpc>
              <a:buFont typeface="Arial" panose="020B0604020202020204" pitchFamily="34" charset="0"/>
              <a:buChar char="•"/>
            </a:pPr>
            <a:r>
              <a:rPr lang="es-ES" sz="3600" b="1" dirty="0"/>
              <a:t>Capitulo negocio</a:t>
            </a:r>
          </a:p>
          <a:p>
            <a:pPr marL="180000" indent="-180000">
              <a:lnSpc>
                <a:spcPct val="100000"/>
              </a:lnSpc>
              <a:buFont typeface="Arial" panose="020B0604020202020204" pitchFamily="34" charset="0"/>
              <a:buChar char="•"/>
            </a:pPr>
            <a:endParaRPr lang="es-ES" b="1" dirty="0"/>
          </a:p>
        </p:txBody>
      </p:sp>
    </p:spTree>
    <p:extLst>
      <p:ext uri="{BB962C8B-B14F-4D97-AF65-F5344CB8AC3E}">
        <p14:creationId xmlns:p14="http://schemas.microsoft.com/office/powerpoint/2010/main" val="2361296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6C0E0-43CC-0386-664C-C6E7BE1E9EDD}"/>
            </a:ext>
          </a:extLst>
        </p:cNvPr>
        <p:cNvGrpSpPr/>
        <p:nvPr/>
      </p:nvGrpSpPr>
      <p:grpSpPr>
        <a:xfrm>
          <a:off x="0" y="0"/>
          <a:ext cx="0" cy="0"/>
          <a:chOff x="0" y="0"/>
          <a:chExt cx="0" cy="0"/>
        </a:xfrm>
      </p:grpSpPr>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00F7A1F6-9A15-C23D-1654-8EC770FB8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BFD731C9-1EB8-99F0-9485-37D5942F44B4}"/>
              </a:ext>
            </a:extLst>
          </p:cNvPr>
          <p:cNvSpPr>
            <a:spLocks noGrp="1"/>
          </p:cNvSpPr>
          <p:nvPr>
            <p:ph type="title"/>
          </p:nvPr>
        </p:nvSpPr>
        <p:spPr>
          <a:xfrm>
            <a:off x="2984205" y="387301"/>
            <a:ext cx="8598195" cy="575733"/>
          </a:xfrm>
        </p:spPr>
        <p:txBody>
          <a:bodyPr>
            <a:normAutofit fontScale="90000"/>
          </a:bodyPr>
          <a:lstStyle/>
          <a:p>
            <a:r>
              <a:rPr lang="es-ES" dirty="0"/>
              <a:t>Etapa de modelado</a:t>
            </a:r>
          </a:p>
        </p:txBody>
      </p:sp>
      <p:sp>
        <p:nvSpPr>
          <p:cNvPr id="8" name="Marcador de contenido 2">
            <a:extLst>
              <a:ext uri="{FF2B5EF4-FFF2-40B4-BE49-F238E27FC236}">
                <a16:creationId xmlns:a16="http://schemas.microsoft.com/office/drawing/2014/main" id="{C6CCAC24-0E7C-604A-4773-621B7321C717}"/>
              </a:ext>
            </a:extLst>
          </p:cNvPr>
          <p:cNvSpPr txBox="1">
            <a:spLocks/>
          </p:cNvSpPr>
          <p:nvPr/>
        </p:nvSpPr>
        <p:spPr>
          <a:xfrm>
            <a:off x="4647126" y="3196550"/>
            <a:ext cx="2897747" cy="3124202"/>
          </a:xfrm>
          <a:prstGeom prst="rect">
            <a:avLst/>
          </a:prstGeom>
        </p:spPr>
        <p:txBody>
          <a:bodyPr vert="horz" lIns="0" tIns="0" rIns="0" bIns="0" rtlCol="0">
            <a:normAutofit fontScale="325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Arial" panose="020B0604020202020204" pitchFamily="34" charset="0"/>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Arial" panose="020B0604020202020204" pitchFamily="34" charset="0"/>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60000" indent="-360000">
              <a:lnSpc>
                <a:spcPct val="120000"/>
              </a:lnSpc>
              <a:spcBef>
                <a:spcPts val="100"/>
              </a:spcBef>
              <a:spcAft>
                <a:spcPts val="100"/>
              </a:spcAft>
              <a:buFont typeface="Wingdings" pitchFamily="2" charset="2"/>
              <a:buChar char="v"/>
            </a:pPr>
            <a:r>
              <a:rPr lang="es-ES" sz="4000" dirty="0">
                <a:latin typeface="+mn-lt"/>
              </a:rPr>
              <a:t>Regresión Logística</a:t>
            </a:r>
          </a:p>
          <a:p>
            <a:pPr marL="360000" indent="-360000">
              <a:lnSpc>
                <a:spcPct val="120000"/>
              </a:lnSpc>
              <a:spcBef>
                <a:spcPts val="100"/>
              </a:spcBef>
              <a:spcAft>
                <a:spcPts val="100"/>
              </a:spcAft>
              <a:buFont typeface="Wingdings" pitchFamily="2" charset="2"/>
              <a:buChar char="v"/>
            </a:pPr>
            <a:r>
              <a:rPr lang="es-ES" sz="4000" dirty="0">
                <a:latin typeface="+mn-lt"/>
              </a:rPr>
              <a:t>Árbol de Decisión</a:t>
            </a:r>
          </a:p>
          <a:p>
            <a:pPr marL="360000" indent="-360000">
              <a:lnSpc>
                <a:spcPct val="120000"/>
              </a:lnSpc>
              <a:spcBef>
                <a:spcPts val="100"/>
              </a:spcBef>
              <a:spcAft>
                <a:spcPts val="100"/>
              </a:spcAft>
              <a:buFont typeface="Wingdings" pitchFamily="2" charset="2"/>
              <a:buChar char="v"/>
            </a:pPr>
            <a:r>
              <a:rPr lang="es-ES" sz="4000" dirty="0">
                <a:latin typeface="+mn-lt"/>
              </a:rPr>
              <a:t>Random Forest</a:t>
            </a:r>
          </a:p>
          <a:p>
            <a:pPr marL="360000" indent="-360000">
              <a:lnSpc>
                <a:spcPct val="120000"/>
              </a:lnSpc>
              <a:spcBef>
                <a:spcPts val="100"/>
              </a:spcBef>
              <a:spcAft>
                <a:spcPts val="100"/>
              </a:spcAft>
              <a:buFont typeface="Wingdings" pitchFamily="2" charset="2"/>
              <a:buChar char="v"/>
            </a:pPr>
            <a:r>
              <a:rPr lang="es-ES" sz="4000" dirty="0">
                <a:latin typeface="+mn-lt"/>
              </a:rPr>
              <a:t>LightGBM</a:t>
            </a:r>
          </a:p>
          <a:p>
            <a:pPr marL="360000" indent="-360000">
              <a:lnSpc>
                <a:spcPct val="120000"/>
              </a:lnSpc>
              <a:spcBef>
                <a:spcPts val="100"/>
              </a:spcBef>
              <a:spcAft>
                <a:spcPts val="100"/>
              </a:spcAft>
              <a:buFont typeface="Wingdings" pitchFamily="2" charset="2"/>
              <a:buChar char="v"/>
            </a:pPr>
            <a:r>
              <a:rPr lang="es-ES" sz="4000" dirty="0">
                <a:latin typeface="+mn-lt"/>
              </a:rPr>
              <a:t>SVM</a:t>
            </a:r>
          </a:p>
          <a:p>
            <a:pPr marL="360000" indent="-360000">
              <a:lnSpc>
                <a:spcPct val="120000"/>
              </a:lnSpc>
              <a:spcBef>
                <a:spcPts val="100"/>
              </a:spcBef>
              <a:spcAft>
                <a:spcPts val="100"/>
              </a:spcAft>
              <a:buFont typeface="Wingdings" pitchFamily="2" charset="2"/>
              <a:buChar char="v"/>
            </a:pPr>
            <a:r>
              <a:rPr lang="es-ES" sz="4000" dirty="0">
                <a:latin typeface="+mn-lt"/>
              </a:rPr>
              <a:t>Red Neuronales </a:t>
            </a:r>
          </a:p>
          <a:p>
            <a:pPr marL="360000" indent="-360000">
              <a:lnSpc>
                <a:spcPct val="120000"/>
              </a:lnSpc>
              <a:spcBef>
                <a:spcPts val="100"/>
              </a:spcBef>
              <a:spcAft>
                <a:spcPts val="100"/>
              </a:spcAft>
              <a:buFont typeface="Wingdings" pitchFamily="2" charset="2"/>
              <a:buChar char="v"/>
            </a:pPr>
            <a:r>
              <a:rPr lang="es-ES" sz="4000" dirty="0">
                <a:latin typeface="+mn-lt"/>
              </a:rPr>
              <a:t>KNN</a:t>
            </a:r>
          </a:p>
          <a:p>
            <a:pPr marL="360000" indent="-360000">
              <a:lnSpc>
                <a:spcPct val="120000"/>
              </a:lnSpc>
              <a:spcBef>
                <a:spcPts val="100"/>
              </a:spcBef>
              <a:spcAft>
                <a:spcPts val="100"/>
              </a:spcAft>
              <a:buFont typeface="Wingdings" pitchFamily="2" charset="2"/>
              <a:buChar char="v"/>
            </a:pPr>
            <a:r>
              <a:rPr lang="es-ES" sz="4000" dirty="0">
                <a:latin typeface="+mn-lt"/>
              </a:rPr>
              <a:t>Naive Bayes</a:t>
            </a:r>
          </a:p>
          <a:p>
            <a:pPr marL="360000" indent="-360000">
              <a:lnSpc>
                <a:spcPct val="120000"/>
              </a:lnSpc>
              <a:spcBef>
                <a:spcPts val="100"/>
              </a:spcBef>
              <a:spcAft>
                <a:spcPts val="100"/>
              </a:spcAft>
              <a:buFont typeface="Wingdings" pitchFamily="2" charset="2"/>
              <a:buChar char="v"/>
            </a:pPr>
            <a:r>
              <a:rPr lang="es-ES" sz="4000" dirty="0">
                <a:latin typeface="+mn-lt"/>
              </a:rPr>
              <a:t>Ridge Classifier</a:t>
            </a:r>
          </a:p>
          <a:p>
            <a:pPr marL="360000" indent="-360000">
              <a:lnSpc>
                <a:spcPct val="120000"/>
              </a:lnSpc>
              <a:spcBef>
                <a:spcPts val="100"/>
              </a:spcBef>
              <a:spcAft>
                <a:spcPts val="100"/>
              </a:spcAft>
              <a:buFont typeface="Wingdings" pitchFamily="2" charset="2"/>
              <a:buChar char="v"/>
            </a:pPr>
            <a:r>
              <a:rPr lang="es-ES" sz="4000" dirty="0">
                <a:latin typeface="+mn-lt"/>
              </a:rPr>
              <a:t>SGD Classifier</a:t>
            </a:r>
          </a:p>
          <a:p>
            <a:pPr marL="360000" indent="-360000">
              <a:lnSpc>
                <a:spcPct val="120000"/>
              </a:lnSpc>
              <a:spcBef>
                <a:spcPts val="100"/>
              </a:spcBef>
              <a:spcAft>
                <a:spcPts val="100"/>
              </a:spcAft>
              <a:buFont typeface="Wingdings" pitchFamily="2" charset="2"/>
              <a:buChar char="v"/>
            </a:pPr>
            <a:r>
              <a:rPr lang="es-ES" sz="4000" dirty="0">
                <a:latin typeface="+mn-lt"/>
              </a:rPr>
              <a:t>XGBoost</a:t>
            </a:r>
          </a:p>
          <a:p>
            <a:pPr marL="360000" indent="-360000">
              <a:lnSpc>
                <a:spcPct val="120000"/>
              </a:lnSpc>
              <a:spcBef>
                <a:spcPts val="100"/>
              </a:spcBef>
              <a:spcAft>
                <a:spcPts val="100"/>
              </a:spcAft>
              <a:buFont typeface="Wingdings" pitchFamily="2" charset="2"/>
              <a:buChar char="v"/>
            </a:pPr>
            <a:r>
              <a:rPr lang="es-ES" sz="4000" dirty="0">
                <a:latin typeface="+mn-lt"/>
              </a:rPr>
              <a:t>CatBoost</a:t>
            </a:r>
          </a:p>
          <a:p>
            <a:pPr marL="360000" indent="-360000">
              <a:lnSpc>
                <a:spcPct val="120000"/>
              </a:lnSpc>
              <a:spcBef>
                <a:spcPts val="100"/>
              </a:spcBef>
              <a:spcAft>
                <a:spcPts val="100"/>
              </a:spcAft>
              <a:buFont typeface="Wingdings" pitchFamily="2" charset="2"/>
              <a:buChar char="v"/>
            </a:pPr>
            <a:r>
              <a:rPr lang="es-ES" sz="4000" dirty="0">
                <a:latin typeface="+mn-lt"/>
              </a:rPr>
              <a:t>Hist Gradient Boosting</a:t>
            </a:r>
            <a:br>
              <a:rPr lang="es-ES" sz="4000" dirty="0">
                <a:solidFill>
                  <a:schemeClr val="tx1"/>
                </a:solidFill>
                <a:latin typeface="+mn-lt"/>
              </a:rPr>
            </a:br>
            <a:endParaRPr lang="es-ES" sz="4000" dirty="0">
              <a:solidFill>
                <a:schemeClr val="tx1"/>
              </a:solidFill>
              <a:latin typeface="+mn-lt"/>
            </a:endParaRPr>
          </a:p>
          <a:p>
            <a:pPr algn="just">
              <a:lnSpc>
                <a:spcPct val="120000"/>
              </a:lnSpc>
            </a:pPr>
            <a:endParaRPr lang="es-ES" sz="1400" b="1" dirty="0">
              <a:solidFill>
                <a:schemeClr val="tx1"/>
              </a:solidFill>
              <a:latin typeface="+mj-lt"/>
            </a:endParaRPr>
          </a:p>
          <a:p>
            <a:pPr algn="just"/>
            <a:endParaRPr lang="es-ES" sz="1400" b="1" dirty="0"/>
          </a:p>
        </p:txBody>
      </p:sp>
      <p:sp>
        <p:nvSpPr>
          <p:cNvPr id="9" name="CuadroTexto 8">
            <a:extLst>
              <a:ext uri="{FF2B5EF4-FFF2-40B4-BE49-F238E27FC236}">
                <a16:creationId xmlns:a16="http://schemas.microsoft.com/office/drawing/2014/main" id="{3CB3D4F2-A5A9-AB76-226F-47043A6CD5F5}"/>
              </a:ext>
            </a:extLst>
          </p:cNvPr>
          <p:cNvSpPr txBox="1"/>
          <p:nvPr/>
        </p:nvSpPr>
        <p:spPr>
          <a:xfrm>
            <a:off x="2658534" y="1614658"/>
            <a:ext cx="6096000" cy="1323439"/>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Para la etapa de modelado se siguió la metodología CRIPS-DM donde se busca de forma iterativa encontrar el mejor algoritmo que entregue mejor performance para predecir cual es la probabilidad de que un usuario se suscriba a una campaña.</a:t>
            </a:r>
            <a:br>
              <a:rPr lang="es-ES" sz="1600" dirty="0">
                <a:solidFill>
                  <a:schemeClr val="tx1">
                    <a:lumMod val="65000"/>
                    <a:lumOff val="35000"/>
                  </a:schemeClr>
                </a:solidFill>
                <a:latin typeface="Arial" panose="020B0604020202020204" pitchFamily="34" charset="0"/>
              </a:rPr>
            </a:br>
            <a:r>
              <a:rPr lang="es-ES" sz="1600" dirty="0">
                <a:solidFill>
                  <a:schemeClr val="tx1">
                    <a:lumMod val="65000"/>
                    <a:lumOff val="35000"/>
                  </a:schemeClr>
                </a:solidFill>
                <a:latin typeface="Arial" panose="020B0604020202020204" pitchFamily="34" charset="0"/>
              </a:rPr>
              <a:t>Para esto se entrenaron un amplio set de algoritmos:</a:t>
            </a:r>
          </a:p>
        </p:txBody>
      </p:sp>
    </p:spTree>
    <p:extLst>
      <p:ext uri="{BB962C8B-B14F-4D97-AF65-F5344CB8AC3E}">
        <p14:creationId xmlns:p14="http://schemas.microsoft.com/office/powerpoint/2010/main" val="985487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72C82-6B2A-1937-0CE3-28B50ED416C1}"/>
            </a:ext>
          </a:extLst>
        </p:cNvPr>
        <p:cNvGrpSpPr/>
        <p:nvPr/>
      </p:nvGrpSpPr>
      <p:grpSpPr>
        <a:xfrm>
          <a:off x="0" y="0"/>
          <a:ext cx="0" cy="0"/>
          <a:chOff x="0" y="0"/>
          <a:chExt cx="0" cy="0"/>
        </a:xfrm>
      </p:grpSpPr>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43D7009E-BBC3-00BD-F4F7-01568EA784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681E5290-0629-F11D-7B56-D3C29848A120}"/>
              </a:ext>
            </a:extLst>
          </p:cNvPr>
          <p:cNvSpPr>
            <a:spLocks noGrp="1"/>
          </p:cNvSpPr>
          <p:nvPr>
            <p:ph type="title"/>
          </p:nvPr>
        </p:nvSpPr>
        <p:spPr>
          <a:xfrm>
            <a:off x="2984205" y="387301"/>
            <a:ext cx="8598195" cy="575733"/>
          </a:xfrm>
        </p:spPr>
        <p:txBody>
          <a:bodyPr>
            <a:normAutofit fontScale="90000"/>
          </a:bodyPr>
          <a:lstStyle/>
          <a:p>
            <a:r>
              <a:rPr lang="es-ES" dirty="0"/>
              <a:t>Etapa de modelado</a:t>
            </a:r>
          </a:p>
        </p:txBody>
      </p:sp>
      <p:pic>
        <p:nvPicPr>
          <p:cNvPr id="2" name="Imagen 1">
            <a:extLst>
              <a:ext uri="{FF2B5EF4-FFF2-40B4-BE49-F238E27FC236}">
                <a16:creationId xmlns:a16="http://schemas.microsoft.com/office/drawing/2014/main" id="{EFFC5613-3374-54E0-DCE7-62E94533F8F7}"/>
              </a:ext>
            </a:extLst>
          </p:cNvPr>
          <p:cNvPicPr>
            <a:picLocks noChangeAspect="1"/>
          </p:cNvPicPr>
          <p:nvPr/>
        </p:nvPicPr>
        <p:blipFill>
          <a:blip r:embed="rId3"/>
          <a:stretch>
            <a:fillRect/>
          </a:stretch>
        </p:blipFill>
        <p:spPr>
          <a:xfrm>
            <a:off x="6752166" y="1630363"/>
            <a:ext cx="4406900" cy="4470400"/>
          </a:xfrm>
          <a:prstGeom prst="rect">
            <a:avLst/>
          </a:prstGeom>
        </p:spPr>
      </p:pic>
      <p:sp>
        <p:nvSpPr>
          <p:cNvPr id="9" name="CuadroTexto 8">
            <a:extLst>
              <a:ext uri="{FF2B5EF4-FFF2-40B4-BE49-F238E27FC236}">
                <a16:creationId xmlns:a16="http://schemas.microsoft.com/office/drawing/2014/main" id="{F7AFA1CD-5A4B-4845-95B9-C360A30C4173}"/>
              </a:ext>
            </a:extLst>
          </p:cNvPr>
          <p:cNvSpPr txBox="1"/>
          <p:nvPr/>
        </p:nvSpPr>
        <p:spPr>
          <a:xfrm>
            <a:off x="406399" y="2029525"/>
            <a:ext cx="6096000" cy="1323439"/>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En el caso particular como se evidenciaba un fuerte desbalance para la variable target se decidió que la métrica de evaluación que se usaría sería la curva Precision-Recall, toda vez que utilizar el accuracy o la matriz de confusión serían resultados sesgado. </a:t>
            </a:r>
          </a:p>
        </p:txBody>
      </p:sp>
      <p:sp>
        <p:nvSpPr>
          <p:cNvPr id="3" name="CuadroTexto 2">
            <a:extLst>
              <a:ext uri="{FF2B5EF4-FFF2-40B4-BE49-F238E27FC236}">
                <a16:creationId xmlns:a16="http://schemas.microsoft.com/office/drawing/2014/main" id="{DE4B1870-5614-772D-23F9-44E79FFAF367}"/>
              </a:ext>
            </a:extLst>
          </p:cNvPr>
          <p:cNvSpPr txBox="1"/>
          <p:nvPr/>
        </p:nvSpPr>
        <p:spPr>
          <a:xfrm>
            <a:off x="531283" y="4026284"/>
            <a:ext cx="6096000" cy="1077218"/>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De tal modo, que el mejor algoritmo que en primera instancia dio mejores resultados basado en una </a:t>
            </a:r>
            <a:r>
              <a:rPr lang="es-ES" sz="1600" b="1" dirty="0">
                <a:solidFill>
                  <a:schemeClr val="tx1">
                    <a:lumMod val="65000"/>
                    <a:lumOff val="35000"/>
                  </a:schemeClr>
                </a:solidFill>
                <a:latin typeface="Arial" panose="020B0604020202020204" pitchFamily="34" charset="0"/>
              </a:rPr>
              <a:t>validación cruzada de 5</a:t>
            </a:r>
            <a:r>
              <a:rPr lang="es-ES" sz="1600" dirty="0">
                <a:solidFill>
                  <a:schemeClr val="tx1">
                    <a:lumMod val="65000"/>
                    <a:lumOff val="35000"/>
                  </a:schemeClr>
                </a:solidFill>
                <a:latin typeface="Arial" panose="020B0604020202020204" pitchFamily="34" charset="0"/>
              </a:rPr>
              <a:t> etapas y con un </a:t>
            </a:r>
            <a:r>
              <a:rPr lang="es-ES" sz="1600" b="1" dirty="0">
                <a:solidFill>
                  <a:schemeClr val="tx1">
                    <a:lumMod val="65000"/>
                    <a:lumOff val="35000"/>
                  </a:schemeClr>
                </a:solidFill>
                <a:latin typeface="Arial" panose="020B0604020202020204" pitchFamily="34" charset="0"/>
              </a:rPr>
              <a:t>GridSearch</a:t>
            </a:r>
            <a:r>
              <a:rPr lang="es-ES" sz="1600" dirty="0">
                <a:solidFill>
                  <a:schemeClr val="tx1">
                    <a:lumMod val="65000"/>
                    <a:lumOff val="35000"/>
                  </a:schemeClr>
                </a:solidFill>
                <a:latin typeface="Arial" panose="020B0604020202020204" pitchFamily="34" charset="0"/>
              </a:rPr>
              <a:t> para todos los algoritmos, fue el </a:t>
            </a:r>
            <a:r>
              <a:rPr lang="es-ES" sz="1600" b="1" dirty="0">
                <a:solidFill>
                  <a:schemeClr val="tx1">
                    <a:lumMod val="65000"/>
                    <a:lumOff val="35000"/>
                  </a:schemeClr>
                </a:solidFill>
                <a:latin typeface="Arial" panose="020B0604020202020204" pitchFamily="34" charset="0"/>
              </a:rPr>
              <a:t>CatBoost</a:t>
            </a:r>
            <a:r>
              <a:rPr lang="es-ES" sz="1600" dirty="0">
                <a:solidFill>
                  <a:schemeClr val="tx1">
                    <a:lumMod val="65000"/>
                    <a:lumOff val="35000"/>
                  </a:schemeClr>
                </a:solidFill>
                <a:latin typeface="Arial" panose="020B0604020202020204" pitchFamily="34" charset="0"/>
              </a:rPr>
              <a:t> con un Precision-Recall de </a:t>
            </a:r>
            <a:r>
              <a:rPr lang="es-ES" sz="1600" b="1" dirty="0">
                <a:solidFill>
                  <a:schemeClr val="tx1">
                    <a:lumMod val="65000"/>
                    <a:lumOff val="35000"/>
                  </a:schemeClr>
                </a:solidFill>
                <a:latin typeface="Arial" panose="020B0604020202020204" pitchFamily="34" charset="0"/>
              </a:rPr>
              <a:t>64%</a:t>
            </a:r>
          </a:p>
        </p:txBody>
      </p:sp>
    </p:spTree>
    <p:extLst>
      <p:ext uri="{BB962C8B-B14F-4D97-AF65-F5344CB8AC3E}">
        <p14:creationId xmlns:p14="http://schemas.microsoft.com/office/powerpoint/2010/main" val="1759045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63832-28C1-1A53-94A1-3B7B1BC4CDDE}"/>
            </a:ext>
          </a:extLst>
        </p:cNvPr>
        <p:cNvGrpSpPr/>
        <p:nvPr/>
      </p:nvGrpSpPr>
      <p:grpSpPr>
        <a:xfrm>
          <a:off x="0" y="0"/>
          <a:ext cx="0" cy="0"/>
          <a:chOff x="0" y="0"/>
          <a:chExt cx="0" cy="0"/>
        </a:xfrm>
      </p:grpSpPr>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1E34AFD9-A5B6-11AF-B438-8237A1399C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228D0BF2-1807-AAE0-92A1-41412E59EE2F}"/>
              </a:ext>
            </a:extLst>
          </p:cNvPr>
          <p:cNvSpPr>
            <a:spLocks noGrp="1"/>
          </p:cNvSpPr>
          <p:nvPr>
            <p:ph type="title"/>
          </p:nvPr>
        </p:nvSpPr>
        <p:spPr>
          <a:xfrm>
            <a:off x="2984205" y="387301"/>
            <a:ext cx="8598195" cy="575733"/>
          </a:xfrm>
        </p:spPr>
        <p:txBody>
          <a:bodyPr>
            <a:normAutofit fontScale="90000"/>
          </a:bodyPr>
          <a:lstStyle/>
          <a:p>
            <a:r>
              <a:rPr lang="es-ES" dirty="0"/>
              <a:t>Etapa de modelado</a:t>
            </a:r>
          </a:p>
        </p:txBody>
      </p:sp>
      <p:sp>
        <p:nvSpPr>
          <p:cNvPr id="9" name="CuadroTexto 8">
            <a:extLst>
              <a:ext uri="{FF2B5EF4-FFF2-40B4-BE49-F238E27FC236}">
                <a16:creationId xmlns:a16="http://schemas.microsoft.com/office/drawing/2014/main" id="{03DBF161-839C-6034-6F80-45D451B624B6}"/>
              </a:ext>
            </a:extLst>
          </p:cNvPr>
          <p:cNvSpPr txBox="1"/>
          <p:nvPr/>
        </p:nvSpPr>
        <p:spPr>
          <a:xfrm>
            <a:off x="5596467" y="1672072"/>
            <a:ext cx="6096000" cy="453201"/>
          </a:xfrm>
          <a:prstGeom prst="rect">
            <a:avLst/>
          </a:prstGeom>
          <a:noFill/>
        </p:spPr>
        <p:txBody>
          <a:bodyPr wrap="square">
            <a:spAutoFit/>
          </a:bodyPr>
          <a:lstStyle/>
          <a:p>
            <a:pPr>
              <a:lnSpc>
                <a:spcPts val="1350"/>
              </a:lnSpc>
            </a:pPr>
            <a:r>
              <a:rPr lang="es-ES" sz="1600" dirty="0">
                <a:solidFill>
                  <a:schemeClr val="tx1">
                    <a:lumMod val="65000"/>
                    <a:lumOff val="35000"/>
                  </a:schemeClr>
                </a:solidFill>
                <a:latin typeface="Arial" panose="020B0604020202020204" pitchFamily="34" charset="0"/>
              </a:rPr>
              <a:t>Posterior a este análisis, se realizó una nueva iteración ajustando los datos categóricos donde:</a:t>
            </a:r>
          </a:p>
        </p:txBody>
      </p:sp>
      <p:sp>
        <p:nvSpPr>
          <p:cNvPr id="3" name="CuadroTexto 2">
            <a:extLst>
              <a:ext uri="{FF2B5EF4-FFF2-40B4-BE49-F238E27FC236}">
                <a16:creationId xmlns:a16="http://schemas.microsoft.com/office/drawing/2014/main" id="{7EE7E8C4-CE21-6D75-1FAC-23511FD722F7}"/>
              </a:ext>
            </a:extLst>
          </p:cNvPr>
          <p:cNvSpPr txBox="1"/>
          <p:nvPr/>
        </p:nvSpPr>
        <p:spPr>
          <a:xfrm>
            <a:off x="5596467" y="4571119"/>
            <a:ext cx="6096000" cy="1815882"/>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El objetivo de realizar este feature engineering es que ante variables categóricas con múltiples labels esto puede llevar a que el modelo tienda a realizar relaciones mas complejas que pierdan el foco y por ende reduzcan el performance del modelo. Sin embargo, los resultados no son muy alentadores toda vez que no se ve un incremento significativo sobre los resultados para el mismo CatBoost</a:t>
            </a:r>
            <a:endParaRPr lang="es-ES" sz="1600" b="1" dirty="0">
              <a:solidFill>
                <a:schemeClr val="tx1">
                  <a:lumMod val="65000"/>
                  <a:lumOff val="35000"/>
                </a:schemeClr>
              </a:solidFill>
              <a:latin typeface="Arial" panose="020B0604020202020204" pitchFamily="34" charset="0"/>
            </a:endParaRPr>
          </a:p>
        </p:txBody>
      </p:sp>
      <p:pic>
        <p:nvPicPr>
          <p:cNvPr id="5" name="Imagen 4">
            <a:extLst>
              <a:ext uri="{FF2B5EF4-FFF2-40B4-BE49-F238E27FC236}">
                <a16:creationId xmlns:a16="http://schemas.microsoft.com/office/drawing/2014/main" id="{F398C386-D4B0-7854-FA10-79E94B2A34C9}"/>
              </a:ext>
            </a:extLst>
          </p:cNvPr>
          <p:cNvPicPr>
            <a:picLocks noChangeAspect="1"/>
          </p:cNvPicPr>
          <p:nvPr/>
        </p:nvPicPr>
        <p:blipFill>
          <a:blip r:embed="rId3"/>
          <a:stretch>
            <a:fillRect/>
          </a:stretch>
        </p:blipFill>
        <p:spPr>
          <a:xfrm>
            <a:off x="143933" y="2172083"/>
            <a:ext cx="4978400" cy="3708400"/>
          </a:xfrm>
          <a:prstGeom prst="rect">
            <a:avLst/>
          </a:prstGeom>
        </p:spPr>
      </p:pic>
      <p:sp>
        <p:nvSpPr>
          <p:cNvPr id="7" name="CuadroTexto 6">
            <a:extLst>
              <a:ext uri="{FF2B5EF4-FFF2-40B4-BE49-F238E27FC236}">
                <a16:creationId xmlns:a16="http://schemas.microsoft.com/office/drawing/2014/main" id="{E939FCEB-6718-0D42-EB6A-A0B2B25DC6C2}"/>
              </a:ext>
            </a:extLst>
          </p:cNvPr>
          <p:cNvSpPr txBox="1"/>
          <p:nvPr/>
        </p:nvSpPr>
        <p:spPr>
          <a:xfrm>
            <a:off x="5486400" y="2386775"/>
            <a:ext cx="6096000" cy="991810"/>
          </a:xfrm>
          <a:prstGeom prst="rect">
            <a:avLst/>
          </a:prstGeom>
          <a:noFill/>
        </p:spPr>
        <p:txBody>
          <a:bodyPr wrap="square">
            <a:spAutoFit/>
          </a:bodyPr>
          <a:lstStyle/>
          <a:p>
            <a:pPr marL="285750" indent="-285750">
              <a:lnSpc>
                <a:spcPts val="1350"/>
              </a:lnSpc>
              <a:buFont typeface="Wingdings" pitchFamily="2" charset="2"/>
              <a:buChar char="ü"/>
            </a:pPr>
            <a:r>
              <a:rPr lang="es-ES" sz="1600" dirty="0">
                <a:solidFill>
                  <a:schemeClr val="tx1">
                    <a:lumMod val="65000"/>
                    <a:lumOff val="35000"/>
                  </a:schemeClr>
                </a:solidFill>
                <a:latin typeface="Arial" panose="020B0604020202020204" pitchFamily="34" charset="0"/>
              </a:rPr>
              <a:t>Para el tipo de empleo se realizó una recategorización de los labels entre empleados y desempleados. Donde en este caso en particular, se asume que quienes están empleados reciben algún tipo de ingreso y por lo tanto tiene algún tipo de saldo y quienes no son desempleados.</a:t>
            </a:r>
          </a:p>
        </p:txBody>
      </p:sp>
      <p:sp>
        <p:nvSpPr>
          <p:cNvPr id="10" name="CuadroTexto 9">
            <a:extLst>
              <a:ext uri="{FF2B5EF4-FFF2-40B4-BE49-F238E27FC236}">
                <a16:creationId xmlns:a16="http://schemas.microsoft.com/office/drawing/2014/main" id="{94120EDC-EDD7-8772-40F1-40BB7E361340}"/>
              </a:ext>
            </a:extLst>
          </p:cNvPr>
          <p:cNvSpPr txBox="1"/>
          <p:nvPr/>
        </p:nvSpPr>
        <p:spPr>
          <a:xfrm>
            <a:off x="5486400" y="3479416"/>
            <a:ext cx="6096000" cy="632737"/>
          </a:xfrm>
          <a:prstGeom prst="rect">
            <a:avLst/>
          </a:prstGeom>
          <a:noFill/>
        </p:spPr>
        <p:txBody>
          <a:bodyPr wrap="square">
            <a:spAutoFit/>
          </a:bodyPr>
          <a:lstStyle/>
          <a:p>
            <a:pPr marL="285750" indent="-285750">
              <a:lnSpc>
                <a:spcPts val="1350"/>
              </a:lnSpc>
              <a:buFont typeface="Wingdings" pitchFamily="2" charset="2"/>
              <a:buChar char="ü"/>
            </a:pPr>
            <a:r>
              <a:rPr lang="es-ES" sz="1600" dirty="0">
                <a:solidFill>
                  <a:schemeClr val="tx1">
                    <a:lumMod val="65000"/>
                    <a:lumOff val="35000"/>
                  </a:schemeClr>
                </a:solidFill>
                <a:latin typeface="Arial" panose="020B0604020202020204" pitchFamily="34" charset="0"/>
              </a:rPr>
              <a:t>Así mismo, para el </a:t>
            </a:r>
            <a:r>
              <a:rPr lang="es-ES" sz="1600" b="1" dirty="0">
                <a:solidFill>
                  <a:schemeClr val="tx1">
                    <a:lumMod val="65000"/>
                    <a:lumOff val="35000"/>
                  </a:schemeClr>
                </a:solidFill>
                <a:latin typeface="Arial" panose="020B0604020202020204" pitchFamily="34" charset="0"/>
              </a:rPr>
              <a:t>estado</a:t>
            </a:r>
            <a:r>
              <a:rPr lang="es-ES" sz="1600" dirty="0">
                <a:solidFill>
                  <a:schemeClr val="tx1">
                    <a:lumMod val="65000"/>
                    <a:lumOff val="35000"/>
                  </a:schemeClr>
                </a:solidFill>
                <a:latin typeface="Arial" panose="020B0604020202020204" pitchFamily="34" charset="0"/>
              </a:rPr>
              <a:t> </a:t>
            </a:r>
            <a:r>
              <a:rPr lang="es-ES" sz="1600" b="1" dirty="0">
                <a:solidFill>
                  <a:schemeClr val="tx1">
                    <a:lumMod val="65000"/>
                    <a:lumOff val="35000"/>
                  </a:schemeClr>
                </a:solidFill>
                <a:latin typeface="Arial" panose="020B0604020202020204" pitchFamily="34" charset="0"/>
              </a:rPr>
              <a:t>civil</a:t>
            </a:r>
            <a:r>
              <a:rPr lang="es-ES" sz="1600" dirty="0">
                <a:solidFill>
                  <a:schemeClr val="tx1">
                    <a:lumMod val="65000"/>
                    <a:lumOff val="35000"/>
                  </a:schemeClr>
                </a:solidFill>
                <a:latin typeface="Arial" panose="020B0604020202020204" pitchFamily="34" charset="0"/>
              </a:rPr>
              <a:t> se </a:t>
            </a:r>
            <a:r>
              <a:rPr lang="es-ES" sz="1600" b="1" dirty="0">
                <a:solidFill>
                  <a:schemeClr val="tx1">
                    <a:lumMod val="65000"/>
                    <a:lumOff val="35000"/>
                  </a:schemeClr>
                </a:solidFill>
                <a:latin typeface="Arial" panose="020B0604020202020204" pitchFamily="34" charset="0"/>
              </a:rPr>
              <a:t>recategoriza</a:t>
            </a:r>
            <a:r>
              <a:rPr lang="es-ES" sz="1600" dirty="0">
                <a:solidFill>
                  <a:schemeClr val="tx1">
                    <a:lumMod val="65000"/>
                    <a:lumOff val="35000"/>
                  </a:schemeClr>
                </a:solidFill>
                <a:latin typeface="Arial" panose="020B0604020202020204" pitchFamily="34" charset="0"/>
              </a:rPr>
              <a:t> con una simplificación entre casados y solteros. Y para esto se asumirá que quienes están </a:t>
            </a:r>
            <a:r>
              <a:rPr lang="es-ES" sz="1600" b="1" dirty="0">
                <a:solidFill>
                  <a:schemeClr val="tx1">
                    <a:lumMod val="65000"/>
                    <a:lumOff val="35000"/>
                  </a:schemeClr>
                </a:solidFill>
                <a:latin typeface="Arial" panose="020B0604020202020204" pitchFamily="34" charset="0"/>
              </a:rPr>
              <a:t>divorciados</a:t>
            </a:r>
            <a:r>
              <a:rPr lang="es-ES" sz="1600" dirty="0">
                <a:solidFill>
                  <a:schemeClr val="tx1">
                    <a:lumMod val="65000"/>
                    <a:lumOff val="35000"/>
                  </a:schemeClr>
                </a:solidFill>
                <a:latin typeface="Arial" panose="020B0604020202020204" pitchFamily="34" charset="0"/>
              </a:rPr>
              <a:t> están </a:t>
            </a:r>
            <a:r>
              <a:rPr lang="es-ES" sz="1600" b="1" dirty="0">
                <a:solidFill>
                  <a:schemeClr val="tx1">
                    <a:lumMod val="65000"/>
                    <a:lumOff val="35000"/>
                  </a:schemeClr>
                </a:solidFill>
                <a:latin typeface="Arial" panose="020B0604020202020204" pitchFamily="34" charset="0"/>
              </a:rPr>
              <a:t>solteros</a:t>
            </a:r>
            <a:r>
              <a:rPr lang="es-ES" sz="1600" dirty="0">
                <a:solidFill>
                  <a:schemeClr val="tx1">
                    <a:lumMod val="65000"/>
                    <a:lumOff val="35000"/>
                  </a:schemeClr>
                </a:solidFill>
                <a:latin typeface="Arial" panose="020B0604020202020204" pitchFamily="34" charset="0"/>
              </a:rPr>
              <a:t>. </a:t>
            </a:r>
          </a:p>
        </p:txBody>
      </p:sp>
    </p:spTree>
    <p:extLst>
      <p:ext uri="{BB962C8B-B14F-4D97-AF65-F5344CB8AC3E}">
        <p14:creationId xmlns:p14="http://schemas.microsoft.com/office/powerpoint/2010/main" val="9949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CB59C-C3B1-317E-F85E-3BE81A02D95A}"/>
            </a:ext>
          </a:extLst>
        </p:cNvPr>
        <p:cNvGrpSpPr/>
        <p:nvPr/>
      </p:nvGrpSpPr>
      <p:grpSpPr>
        <a:xfrm>
          <a:off x="0" y="0"/>
          <a:ext cx="0" cy="0"/>
          <a:chOff x="0" y="0"/>
          <a:chExt cx="0" cy="0"/>
        </a:xfrm>
      </p:grpSpPr>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0FFE5E30-9F16-CAE6-94C6-6EB858F6F7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0AB79B7B-2AC2-05CE-4C38-72F095C9B6F6}"/>
              </a:ext>
            </a:extLst>
          </p:cNvPr>
          <p:cNvSpPr>
            <a:spLocks noGrp="1"/>
          </p:cNvSpPr>
          <p:nvPr>
            <p:ph type="title"/>
          </p:nvPr>
        </p:nvSpPr>
        <p:spPr>
          <a:xfrm>
            <a:off x="2984205" y="387301"/>
            <a:ext cx="8598195" cy="575733"/>
          </a:xfrm>
        </p:spPr>
        <p:txBody>
          <a:bodyPr>
            <a:normAutofit fontScale="90000"/>
          </a:bodyPr>
          <a:lstStyle/>
          <a:p>
            <a:r>
              <a:rPr lang="es-ES" dirty="0"/>
              <a:t>Etapa de modelado</a:t>
            </a:r>
          </a:p>
        </p:txBody>
      </p:sp>
      <p:sp>
        <p:nvSpPr>
          <p:cNvPr id="9" name="CuadroTexto 8">
            <a:extLst>
              <a:ext uri="{FF2B5EF4-FFF2-40B4-BE49-F238E27FC236}">
                <a16:creationId xmlns:a16="http://schemas.microsoft.com/office/drawing/2014/main" id="{E518A51B-0369-0954-AF8C-122CCADB2C7E}"/>
              </a:ext>
            </a:extLst>
          </p:cNvPr>
          <p:cNvSpPr txBox="1"/>
          <p:nvPr/>
        </p:nvSpPr>
        <p:spPr>
          <a:xfrm>
            <a:off x="5596467" y="1672072"/>
            <a:ext cx="6096000" cy="453201"/>
          </a:xfrm>
          <a:prstGeom prst="rect">
            <a:avLst/>
          </a:prstGeom>
          <a:noFill/>
        </p:spPr>
        <p:txBody>
          <a:bodyPr wrap="square">
            <a:spAutoFit/>
          </a:bodyPr>
          <a:lstStyle/>
          <a:p>
            <a:pPr>
              <a:lnSpc>
                <a:spcPts val="1350"/>
              </a:lnSpc>
            </a:pPr>
            <a:r>
              <a:rPr lang="es-ES" sz="1600" dirty="0">
                <a:solidFill>
                  <a:schemeClr val="tx1">
                    <a:lumMod val="65000"/>
                    <a:lumOff val="35000"/>
                  </a:schemeClr>
                </a:solidFill>
                <a:latin typeface="Arial" panose="020B0604020202020204" pitchFamily="34" charset="0"/>
              </a:rPr>
              <a:t>Posterior a este análisis, se realizó una nueva iteración ajustando los datos categóricos donde:</a:t>
            </a:r>
          </a:p>
        </p:txBody>
      </p:sp>
      <p:sp>
        <p:nvSpPr>
          <p:cNvPr id="3" name="CuadroTexto 2">
            <a:extLst>
              <a:ext uri="{FF2B5EF4-FFF2-40B4-BE49-F238E27FC236}">
                <a16:creationId xmlns:a16="http://schemas.microsoft.com/office/drawing/2014/main" id="{9E3AEA17-C2FE-F014-102F-0315CF89F35C}"/>
              </a:ext>
            </a:extLst>
          </p:cNvPr>
          <p:cNvSpPr txBox="1"/>
          <p:nvPr/>
        </p:nvSpPr>
        <p:spPr>
          <a:xfrm>
            <a:off x="5596467" y="4571119"/>
            <a:ext cx="6096000" cy="1815882"/>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El objetivo de realizar este feature engineering es que ante variables categóricas con múltiples labels esto puede llevar a que el modelo tienda a realizar relaciones mas complejas que pierdan el foco y por ende reduzcan el performance del modelo. Sin embargo, los resultados no son muy alentadores toda vez que no se ve un incremento significativo sobre los resultados para el mismo CatBoost</a:t>
            </a:r>
            <a:endParaRPr lang="es-ES" sz="1600" b="1" dirty="0">
              <a:solidFill>
                <a:schemeClr val="tx1">
                  <a:lumMod val="65000"/>
                  <a:lumOff val="35000"/>
                </a:schemeClr>
              </a:solidFill>
              <a:latin typeface="Arial" panose="020B0604020202020204" pitchFamily="34" charset="0"/>
            </a:endParaRPr>
          </a:p>
        </p:txBody>
      </p:sp>
      <p:sp>
        <p:nvSpPr>
          <p:cNvPr id="7" name="CuadroTexto 6">
            <a:extLst>
              <a:ext uri="{FF2B5EF4-FFF2-40B4-BE49-F238E27FC236}">
                <a16:creationId xmlns:a16="http://schemas.microsoft.com/office/drawing/2014/main" id="{396A3560-2C12-B79A-A55F-7919066BC052}"/>
              </a:ext>
            </a:extLst>
          </p:cNvPr>
          <p:cNvSpPr txBox="1"/>
          <p:nvPr/>
        </p:nvSpPr>
        <p:spPr>
          <a:xfrm>
            <a:off x="5486400" y="2386775"/>
            <a:ext cx="6096000" cy="991810"/>
          </a:xfrm>
          <a:prstGeom prst="rect">
            <a:avLst/>
          </a:prstGeom>
          <a:noFill/>
        </p:spPr>
        <p:txBody>
          <a:bodyPr wrap="square">
            <a:spAutoFit/>
          </a:bodyPr>
          <a:lstStyle/>
          <a:p>
            <a:pPr marL="285750" indent="-285750">
              <a:lnSpc>
                <a:spcPts val="1350"/>
              </a:lnSpc>
              <a:buFont typeface="Wingdings" pitchFamily="2" charset="2"/>
              <a:buChar char="ü"/>
            </a:pPr>
            <a:r>
              <a:rPr lang="es-ES" sz="1600" dirty="0">
                <a:solidFill>
                  <a:schemeClr val="tx1">
                    <a:lumMod val="65000"/>
                    <a:lumOff val="35000"/>
                  </a:schemeClr>
                </a:solidFill>
                <a:latin typeface="Arial" panose="020B0604020202020204" pitchFamily="34" charset="0"/>
              </a:rPr>
              <a:t>Para el tipo de empleo se realizó una recategorización de los labels entre empleados y desempleados. Donde en este caso en particular, se asume que quienes están empleados reciben algún tipo de ingreso y por lo tanto tiene algún tipo de saldo y quienes no son desempleados.</a:t>
            </a:r>
          </a:p>
        </p:txBody>
      </p:sp>
      <p:sp>
        <p:nvSpPr>
          <p:cNvPr id="10" name="CuadroTexto 9">
            <a:extLst>
              <a:ext uri="{FF2B5EF4-FFF2-40B4-BE49-F238E27FC236}">
                <a16:creationId xmlns:a16="http://schemas.microsoft.com/office/drawing/2014/main" id="{F052D029-167C-3021-265A-A02FF7CA08C7}"/>
              </a:ext>
            </a:extLst>
          </p:cNvPr>
          <p:cNvSpPr txBox="1"/>
          <p:nvPr/>
        </p:nvSpPr>
        <p:spPr>
          <a:xfrm>
            <a:off x="5486400" y="3479416"/>
            <a:ext cx="6096000" cy="632737"/>
          </a:xfrm>
          <a:prstGeom prst="rect">
            <a:avLst/>
          </a:prstGeom>
          <a:noFill/>
        </p:spPr>
        <p:txBody>
          <a:bodyPr wrap="square">
            <a:spAutoFit/>
          </a:bodyPr>
          <a:lstStyle/>
          <a:p>
            <a:pPr marL="285750" indent="-285750">
              <a:lnSpc>
                <a:spcPts val="1350"/>
              </a:lnSpc>
              <a:buFont typeface="Wingdings" pitchFamily="2" charset="2"/>
              <a:buChar char="ü"/>
            </a:pPr>
            <a:r>
              <a:rPr lang="es-ES" sz="1600" dirty="0">
                <a:solidFill>
                  <a:schemeClr val="tx1">
                    <a:lumMod val="65000"/>
                    <a:lumOff val="35000"/>
                  </a:schemeClr>
                </a:solidFill>
                <a:latin typeface="Arial" panose="020B0604020202020204" pitchFamily="34" charset="0"/>
              </a:rPr>
              <a:t>Así mismo, para el </a:t>
            </a:r>
            <a:r>
              <a:rPr lang="es-ES" sz="1600" b="1" dirty="0">
                <a:solidFill>
                  <a:schemeClr val="tx1">
                    <a:lumMod val="65000"/>
                    <a:lumOff val="35000"/>
                  </a:schemeClr>
                </a:solidFill>
                <a:latin typeface="Arial" panose="020B0604020202020204" pitchFamily="34" charset="0"/>
              </a:rPr>
              <a:t>estado</a:t>
            </a:r>
            <a:r>
              <a:rPr lang="es-ES" sz="1600" dirty="0">
                <a:solidFill>
                  <a:schemeClr val="tx1">
                    <a:lumMod val="65000"/>
                    <a:lumOff val="35000"/>
                  </a:schemeClr>
                </a:solidFill>
                <a:latin typeface="Arial" panose="020B0604020202020204" pitchFamily="34" charset="0"/>
              </a:rPr>
              <a:t> </a:t>
            </a:r>
            <a:r>
              <a:rPr lang="es-ES" sz="1600" b="1" dirty="0">
                <a:solidFill>
                  <a:schemeClr val="tx1">
                    <a:lumMod val="65000"/>
                    <a:lumOff val="35000"/>
                  </a:schemeClr>
                </a:solidFill>
                <a:latin typeface="Arial" panose="020B0604020202020204" pitchFamily="34" charset="0"/>
              </a:rPr>
              <a:t>civil</a:t>
            </a:r>
            <a:r>
              <a:rPr lang="es-ES" sz="1600" dirty="0">
                <a:solidFill>
                  <a:schemeClr val="tx1">
                    <a:lumMod val="65000"/>
                    <a:lumOff val="35000"/>
                  </a:schemeClr>
                </a:solidFill>
                <a:latin typeface="Arial" panose="020B0604020202020204" pitchFamily="34" charset="0"/>
              </a:rPr>
              <a:t> se </a:t>
            </a:r>
            <a:r>
              <a:rPr lang="es-ES" sz="1600" b="1" dirty="0">
                <a:solidFill>
                  <a:schemeClr val="tx1">
                    <a:lumMod val="65000"/>
                    <a:lumOff val="35000"/>
                  </a:schemeClr>
                </a:solidFill>
                <a:latin typeface="Arial" panose="020B0604020202020204" pitchFamily="34" charset="0"/>
              </a:rPr>
              <a:t>recategoriza</a:t>
            </a:r>
            <a:r>
              <a:rPr lang="es-ES" sz="1600" dirty="0">
                <a:solidFill>
                  <a:schemeClr val="tx1">
                    <a:lumMod val="65000"/>
                    <a:lumOff val="35000"/>
                  </a:schemeClr>
                </a:solidFill>
                <a:latin typeface="Arial" panose="020B0604020202020204" pitchFamily="34" charset="0"/>
              </a:rPr>
              <a:t> con una simplificación entre casados y solteros. Y para esto se asumirá que quienes están </a:t>
            </a:r>
            <a:r>
              <a:rPr lang="es-ES" sz="1600" b="1" dirty="0">
                <a:solidFill>
                  <a:schemeClr val="tx1">
                    <a:lumMod val="65000"/>
                    <a:lumOff val="35000"/>
                  </a:schemeClr>
                </a:solidFill>
                <a:latin typeface="Arial" panose="020B0604020202020204" pitchFamily="34" charset="0"/>
              </a:rPr>
              <a:t>divorciados</a:t>
            </a:r>
            <a:r>
              <a:rPr lang="es-ES" sz="1600" dirty="0">
                <a:solidFill>
                  <a:schemeClr val="tx1">
                    <a:lumMod val="65000"/>
                    <a:lumOff val="35000"/>
                  </a:schemeClr>
                </a:solidFill>
                <a:latin typeface="Arial" panose="020B0604020202020204" pitchFamily="34" charset="0"/>
              </a:rPr>
              <a:t> están </a:t>
            </a:r>
            <a:r>
              <a:rPr lang="es-ES" sz="1600" b="1" dirty="0">
                <a:solidFill>
                  <a:schemeClr val="tx1">
                    <a:lumMod val="65000"/>
                    <a:lumOff val="35000"/>
                  </a:schemeClr>
                </a:solidFill>
                <a:latin typeface="Arial" panose="020B0604020202020204" pitchFamily="34" charset="0"/>
              </a:rPr>
              <a:t>solteros</a:t>
            </a:r>
            <a:r>
              <a:rPr lang="es-ES" sz="1600" dirty="0">
                <a:solidFill>
                  <a:schemeClr val="tx1">
                    <a:lumMod val="65000"/>
                    <a:lumOff val="35000"/>
                  </a:schemeClr>
                </a:solidFill>
                <a:latin typeface="Arial" panose="020B0604020202020204" pitchFamily="34" charset="0"/>
              </a:rPr>
              <a:t>. </a:t>
            </a:r>
          </a:p>
        </p:txBody>
      </p:sp>
    </p:spTree>
    <p:extLst>
      <p:ext uri="{BB962C8B-B14F-4D97-AF65-F5344CB8AC3E}">
        <p14:creationId xmlns:p14="http://schemas.microsoft.com/office/powerpoint/2010/main" val="3866037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70291-8B77-1519-B673-0DE0333371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02F30C8-6B0A-A7D9-68C9-9065CA9A3830}"/>
              </a:ext>
            </a:extLst>
          </p:cNvPr>
          <p:cNvSpPr>
            <a:spLocks noGrp="1"/>
          </p:cNvSpPr>
          <p:nvPr>
            <p:ph type="title"/>
          </p:nvPr>
        </p:nvSpPr>
        <p:spPr>
          <a:xfrm>
            <a:off x="2730206" y="3655434"/>
            <a:ext cx="2572086" cy="575733"/>
          </a:xfrm>
        </p:spPr>
        <p:txBody>
          <a:bodyPr>
            <a:normAutofit fontScale="90000"/>
          </a:bodyPr>
          <a:lstStyle/>
          <a:p>
            <a:r>
              <a:rPr lang="es-ES" dirty="0"/>
              <a:t>Introducción</a:t>
            </a:r>
          </a:p>
        </p:txBody>
      </p:sp>
      <p:sp>
        <p:nvSpPr>
          <p:cNvPr id="5" name="Título 1">
            <a:extLst>
              <a:ext uri="{FF2B5EF4-FFF2-40B4-BE49-F238E27FC236}">
                <a16:creationId xmlns:a16="http://schemas.microsoft.com/office/drawing/2014/main" id="{03A785B7-4C1A-0531-3FF7-B8F2EF605369}"/>
              </a:ext>
            </a:extLst>
          </p:cNvPr>
          <p:cNvSpPr txBox="1">
            <a:spLocks/>
          </p:cNvSpPr>
          <p:nvPr/>
        </p:nvSpPr>
        <p:spPr>
          <a:xfrm>
            <a:off x="2984205" y="387301"/>
            <a:ext cx="3427227" cy="575733"/>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kern="1200">
                <a:solidFill>
                  <a:schemeClr val="bg1"/>
                </a:solidFill>
                <a:latin typeface="Arial" panose="020B0604020202020204" pitchFamily="34" charset="0"/>
                <a:ea typeface="+mj-ea"/>
                <a:cs typeface="+mj-cs"/>
              </a:defRPr>
            </a:lvl1pPr>
          </a:lstStyle>
          <a:p>
            <a:r>
              <a:rPr lang="es-ES" dirty="0"/>
              <a:t>Capitulo negocio</a:t>
            </a:r>
          </a:p>
        </p:txBody>
      </p:sp>
      <p:pic>
        <p:nvPicPr>
          <p:cNvPr id="4" name="Imagen 3" descr="Rompecabezas en el cerebro">
            <a:extLst>
              <a:ext uri="{FF2B5EF4-FFF2-40B4-BE49-F238E27FC236}">
                <a16:creationId xmlns:a16="http://schemas.microsoft.com/office/drawing/2014/main" id="{C4D27C1D-02E5-61E2-583D-3BED06F26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3754"/>
            <a:ext cx="7378995" cy="5534246"/>
          </a:xfrm>
          <a:prstGeom prst="rect">
            <a:avLst/>
          </a:prstGeom>
        </p:spPr>
      </p:pic>
    </p:spTree>
    <p:extLst>
      <p:ext uri="{BB962C8B-B14F-4D97-AF65-F5344CB8AC3E}">
        <p14:creationId xmlns:p14="http://schemas.microsoft.com/office/powerpoint/2010/main" val="4179386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0C2BA-9715-9BBD-7B85-6AE710F29A5D}"/>
            </a:ext>
          </a:extLst>
        </p:cNvPr>
        <p:cNvGrpSpPr/>
        <p:nvPr/>
      </p:nvGrpSpPr>
      <p:grpSpPr>
        <a:xfrm>
          <a:off x="0" y="0"/>
          <a:ext cx="0" cy="0"/>
          <a:chOff x="0" y="0"/>
          <a:chExt cx="0" cy="0"/>
        </a:xfrm>
      </p:grpSpPr>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AF27CD0C-B4CB-7E80-37E0-F5A607B9B8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503653A8-CC8B-E48F-9995-75312629693E}"/>
              </a:ext>
            </a:extLst>
          </p:cNvPr>
          <p:cNvSpPr>
            <a:spLocks noGrp="1"/>
          </p:cNvSpPr>
          <p:nvPr>
            <p:ph type="title"/>
          </p:nvPr>
        </p:nvSpPr>
        <p:spPr>
          <a:xfrm>
            <a:off x="2984205" y="387301"/>
            <a:ext cx="8598195" cy="575733"/>
          </a:xfrm>
        </p:spPr>
        <p:txBody>
          <a:bodyPr>
            <a:normAutofit fontScale="90000"/>
          </a:bodyPr>
          <a:lstStyle/>
          <a:p>
            <a:r>
              <a:rPr lang="es-ES" dirty="0"/>
              <a:t>Principales conclusiones</a:t>
            </a:r>
          </a:p>
        </p:txBody>
      </p:sp>
      <p:sp>
        <p:nvSpPr>
          <p:cNvPr id="10" name="CuadroTexto 9">
            <a:extLst>
              <a:ext uri="{FF2B5EF4-FFF2-40B4-BE49-F238E27FC236}">
                <a16:creationId xmlns:a16="http://schemas.microsoft.com/office/drawing/2014/main" id="{3828FAA1-196C-C4E9-466B-BFB28E91FAE7}"/>
              </a:ext>
            </a:extLst>
          </p:cNvPr>
          <p:cNvSpPr txBox="1"/>
          <p:nvPr/>
        </p:nvSpPr>
        <p:spPr>
          <a:xfrm>
            <a:off x="533399" y="1614658"/>
            <a:ext cx="6510867" cy="338554"/>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Basado en el análisis correspondiente se puede recomendar que: </a:t>
            </a:r>
          </a:p>
        </p:txBody>
      </p:sp>
      <p:sp>
        <p:nvSpPr>
          <p:cNvPr id="11" name="CuadroTexto 10">
            <a:extLst>
              <a:ext uri="{FF2B5EF4-FFF2-40B4-BE49-F238E27FC236}">
                <a16:creationId xmlns:a16="http://schemas.microsoft.com/office/drawing/2014/main" id="{55D748AC-A16F-2D9F-EA20-9FBC3445597F}"/>
              </a:ext>
            </a:extLst>
          </p:cNvPr>
          <p:cNvSpPr txBox="1"/>
          <p:nvPr/>
        </p:nvSpPr>
        <p:spPr>
          <a:xfrm>
            <a:off x="1952847" y="2211665"/>
            <a:ext cx="6096000" cy="830997"/>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Las campañas estén enfocadas en personas que dentro de su perfil financiero no tengan otros compromisos financieros, ni cuenten con algún default crediticio. </a:t>
            </a:r>
          </a:p>
        </p:txBody>
      </p:sp>
      <p:sp>
        <p:nvSpPr>
          <p:cNvPr id="12" name="CuadroTexto 11">
            <a:extLst>
              <a:ext uri="{FF2B5EF4-FFF2-40B4-BE49-F238E27FC236}">
                <a16:creationId xmlns:a16="http://schemas.microsoft.com/office/drawing/2014/main" id="{7C510504-6336-66F0-B379-2AADF34FAD79}"/>
              </a:ext>
            </a:extLst>
          </p:cNvPr>
          <p:cNvSpPr txBox="1"/>
          <p:nvPr/>
        </p:nvSpPr>
        <p:spPr>
          <a:xfrm>
            <a:off x="1929581" y="4159829"/>
            <a:ext cx="6096000" cy="1077218"/>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Así mismo, una conclusión derivada de los puntos anteriores y que debe mejorar el enfoque estratégico de las campañas es que se personalicen para personas que su destinación salarial no sea muy amplia. </a:t>
            </a:r>
          </a:p>
        </p:txBody>
      </p:sp>
      <p:sp>
        <p:nvSpPr>
          <p:cNvPr id="13" name="CuadroTexto 12">
            <a:extLst>
              <a:ext uri="{FF2B5EF4-FFF2-40B4-BE49-F238E27FC236}">
                <a16:creationId xmlns:a16="http://schemas.microsoft.com/office/drawing/2014/main" id="{9001FC0E-0E78-C710-9770-BCD5BAB7EFE1}"/>
              </a:ext>
            </a:extLst>
          </p:cNvPr>
          <p:cNvSpPr txBox="1"/>
          <p:nvPr/>
        </p:nvSpPr>
        <p:spPr>
          <a:xfrm>
            <a:off x="1929581" y="3218336"/>
            <a:ext cx="6096000" cy="830997"/>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Un hecho relevante es que las personas que saldos  mayores (estos derivados de mayores ingresos) son mas atractivos y tienen mejor tasa de conversión.</a:t>
            </a:r>
          </a:p>
        </p:txBody>
      </p:sp>
      <p:sp>
        <p:nvSpPr>
          <p:cNvPr id="15" name="CuadroTexto 14">
            <a:extLst>
              <a:ext uri="{FF2B5EF4-FFF2-40B4-BE49-F238E27FC236}">
                <a16:creationId xmlns:a16="http://schemas.microsoft.com/office/drawing/2014/main" id="{68DD0067-C58F-68CD-5492-E1E0BD2316E0}"/>
              </a:ext>
            </a:extLst>
          </p:cNvPr>
          <p:cNvSpPr txBox="1"/>
          <p:nvPr/>
        </p:nvSpPr>
        <p:spPr>
          <a:xfrm>
            <a:off x="1929581" y="5372484"/>
            <a:ext cx="6096000" cy="1323439"/>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Mejorar el proceso de contacto con el cliente y poder dejar una mejor trazabilidad de los contactos previos. Toda vez que esta información es valiosa para saber si el usuario responde positivamente a estos contactos y si se deben ampliar los canales de comunicación</a:t>
            </a:r>
          </a:p>
        </p:txBody>
      </p:sp>
      <p:pic>
        <p:nvPicPr>
          <p:cNvPr id="17" name="Gráfico 16" descr="Monedas contorno">
            <a:extLst>
              <a:ext uri="{FF2B5EF4-FFF2-40B4-BE49-F238E27FC236}">
                <a16:creationId xmlns:a16="http://schemas.microsoft.com/office/drawing/2014/main" id="{0AA7B81F-57F5-3B33-2A3B-79B61A4DB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2" y="2151441"/>
            <a:ext cx="914400" cy="914400"/>
          </a:xfrm>
          <a:prstGeom prst="rect">
            <a:avLst/>
          </a:prstGeom>
        </p:spPr>
      </p:pic>
      <p:pic>
        <p:nvPicPr>
          <p:cNvPr id="19" name="Gráfico 18" descr="Cartera contorno">
            <a:extLst>
              <a:ext uri="{FF2B5EF4-FFF2-40B4-BE49-F238E27FC236}">
                <a16:creationId xmlns:a16="http://schemas.microsoft.com/office/drawing/2014/main" id="{AC9583CE-C1BD-D973-8FD9-03ACB5C3A7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12" y="3134933"/>
            <a:ext cx="914400" cy="914400"/>
          </a:xfrm>
          <a:prstGeom prst="rect">
            <a:avLst/>
          </a:prstGeom>
        </p:spPr>
      </p:pic>
      <p:pic>
        <p:nvPicPr>
          <p:cNvPr id="21" name="Gráfico 20" descr="Auricular con relleno sólido">
            <a:extLst>
              <a:ext uri="{FF2B5EF4-FFF2-40B4-BE49-F238E27FC236}">
                <a16:creationId xmlns:a16="http://schemas.microsoft.com/office/drawing/2014/main" id="{A816D0C9-FCC0-5565-C750-9885845C46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612" y="5577003"/>
            <a:ext cx="914400" cy="914400"/>
          </a:xfrm>
          <a:prstGeom prst="rect">
            <a:avLst/>
          </a:prstGeom>
        </p:spPr>
      </p:pic>
      <p:pic>
        <p:nvPicPr>
          <p:cNvPr id="23" name="Gráfico 22" descr="Gráfico circular contorno">
            <a:extLst>
              <a:ext uri="{FF2B5EF4-FFF2-40B4-BE49-F238E27FC236}">
                <a16:creationId xmlns:a16="http://schemas.microsoft.com/office/drawing/2014/main" id="{B7CAC11E-1152-CA8B-1EBD-CCEF8F31B5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2612" y="4355968"/>
            <a:ext cx="914400" cy="914400"/>
          </a:xfrm>
          <a:prstGeom prst="rect">
            <a:avLst/>
          </a:prstGeom>
        </p:spPr>
      </p:pic>
    </p:spTree>
    <p:extLst>
      <p:ext uri="{BB962C8B-B14F-4D97-AF65-F5344CB8AC3E}">
        <p14:creationId xmlns:p14="http://schemas.microsoft.com/office/powerpoint/2010/main" val="4195746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57971-232D-C888-3900-CE19A399FC20}"/>
            </a:ext>
          </a:extLst>
        </p:cNvPr>
        <p:cNvGrpSpPr/>
        <p:nvPr/>
      </p:nvGrpSpPr>
      <p:grpSpPr>
        <a:xfrm>
          <a:off x="0" y="0"/>
          <a:ext cx="0" cy="0"/>
          <a:chOff x="0" y="0"/>
          <a:chExt cx="0" cy="0"/>
        </a:xfrm>
      </p:grpSpPr>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B9D65BB8-7F6B-B7AB-0C2C-3C572A721E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0B570C30-70C8-0C8F-B5D5-C12E39F89A5F}"/>
              </a:ext>
            </a:extLst>
          </p:cNvPr>
          <p:cNvSpPr>
            <a:spLocks noGrp="1"/>
          </p:cNvSpPr>
          <p:nvPr>
            <p:ph type="title"/>
          </p:nvPr>
        </p:nvSpPr>
        <p:spPr>
          <a:xfrm>
            <a:off x="2984205" y="387301"/>
            <a:ext cx="8598195" cy="575733"/>
          </a:xfrm>
        </p:spPr>
        <p:txBody>
          <a:bodyPr>
            <a:normAutofit fontScale="90000"/>
          </a:bodyPr>
          <a:lstStyle/>
          <a:p>
            <a:r>
              <a:rPr lang="es-ES" dirty="0"/>
              <a:t>Principales conclusiones</a:t>
            </a:r>
          </a:p>
        </p:txBody>
      </p:sp>
      <p:sp>
        <p:nvSpPr>
          <p:cNvPr id="11" name="CuadroTexto 10">
            <a:extLst>
              <a:ext uri="{FF2B5EF4-FFF2-40B4-BE49-F238E27FC236}">
                <a16:creationId xmlns:a16="http://schemas.microsoft.com/office/drawing/2014/main" id="{1B3BAD90-D627-702D-5B73-70167328554F}"/>
              </a:ext>
            </a:extLst>
          </p:cNvPr>
          <p:cNvSpPr txBox="1"/>
          <p:nvPr/>
        </p:nvSpPr>
        <p:spPr>
          <a:xfrm>
            <a:off x="1952847" y="2211665"/>
            <a:ext cx="6096000" cy="1569660"/>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Otra conclusión importante es que de debe ampliar el numero de feature a tener en cuenta para el análisis. Esto se debe a que al momento de realizar una reducción de la dimensionalidad de las variables categóricas y al reentrenar el modelo no se obtiene mejoras significativas dejando en evidencia que hace falta mas información que permita entender este fenómeno </a:t>
            </a:r>
          </a:p>
        </p:txBody>
      </p:sp>
      <p:sp>
        <p:nvSpPr>
          <p:cNvPr id="12" name="CuadroTexto 11">
            <a:extLst>
              <a:ext uri="{FF2B5EF4-FFF2-40B4-BE49-F238E27FC236}">
                <a16:creationId xmlns:a16="http://schemas.microsoft.com/office/drawing/2014/main" id="{C8A51A88-A7FB-6105-2314-A18C81868017}"/>
              </a:ext>
            </a:extLst>
          </p:cNvPr>
          <p:cNvSpPr txBox="1"/>
          <p:nvPr/>
        </p:nvSpPr>
        <p:spPr>
          <a:xfrm>
            <a:off x="1929581" y="4098176"/>
            <a:ext cx="6096000" cy="1323439"/>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Una conclusión fuerte que se evidenció es que hay cierta estacionalidad positiva entre el 2 y el 3 trimestre del año como meses con mayores ratios de aceptabilidad de las campañas. Esta hipótesis fuerte se podría validar completamente analizando varios periodos. </a:t>
            </a:r>
          </a:p>
        </p:txBody>
      </p:sp>
      <p:pic>
        <p:nvPicPr>
          <p:cNvPr id="3" name="Gráfico 2" descr="Base de datos contorno">
            <a:extLst>
              <a:ext uri="{FF2B5EF4-FFF2-40B4-BE49-F238E27FC236}">
                <a16:creationId xmlns:a16="http://schemas.microsoft.com/office/drawing/2014/main" id="{6E757FF7-4E5D-9079-0EA5-3D871D19A9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2" y="2514600"/>
            <a:ext cx="914400" cy="914400"/>
          </a:xfrm>
          <a:prstGeom prst="rect">
            <a:avLst/>
          </a:prstGeom>
        </p:spPr>
      </p:pic>
      <p:grpSp>
        <p:nvGrpSpPr>
          <p:cNvPr id="25" name="Grupo 24">
            <a:extLst>
              <a:ext uri="{FF2B5EF4-FFF2-40B4-BE49-F238E27FC236}">
                <a16:creationId xmlns:a16="http://schemas.microsoft.com/office/drawing/2014/main" id="{F4DB32D7-89D5-7CCF-4FC7-84C595CA1C7E}"/>
              </a:ext>
            </a:extLst>
          </p:cNvPr>
          <p:cNvGrpSpPr/>
          <p:nvPr/>
        </p:nvGrpSpPr>
        <p:grpSpPr>
          <a:xfrm>
            <a:off x="473377" y="4128135"/>
            <a:ext cx="1028358" cy="918519"/>
            <a:chOff x="8851833" y="3241530"/>
            <a:chExt cx="1028358" cy="918519"/>
          </a:xfrm>
        </p:grpSpPr>
        <p:pic>
          <p:nvPicPr>
            <p:cNvPr id="20" name="Gráfico 19" descr="Do contorno">
              <a:extLst>
                <a:ext uri="{FF2B5EF4-FFF2-40B4-BE49-F238E27FC236}">
                  <a16:creationId xmlns:a16="http://schemas.microsoft.com/office/drawing/2014/main" id="{923472A8-0DBA-D3F3-90E6-0D13C41516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94619" y="3241530"/>
              <a:ext cx="685572" cy="685572"/>
            </a:xfrm>
            <a:prstGeom prst="rect">
              <a:avLst/>
            </a:prstGeom>
          </p:spPr>
        </p:pic>
        <p:pic>
          <p:nvPicPr>
            <p:cNvPr id="24" name="Gráfico 23" descr="Planta contorno">
              <a:extLst>
                <a:ext uri="{FF2B5EF4-FFF2-40B4-BE49-F238E27FC236}">
                  <a16:creationId xmlns:a16="http://schemas.microsoft.com/office/drawing/2014/main" id="{0601EC81-A506-977B-F178-6B87165CE1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1833" y="3584316"/>
              <a:ext cx="575733" cy="575733"/>
            </a:xfrm>
            <a:prstGeom prst="rect">
              <a:avLst/>
            </a:prstGeom>
          </p:spPr>
        </p:pic>
      </p:grpSp>
    </p:spTree>
    <p:extLst>
      <p:ext uri="{BB962C8B-B14F-4D97-AF65-F5344CB8AC3E}">
        <p14:creationId xmlns:p14="http://schemas.microsoft.com/office/powerpoint/2010/main" val="2690719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7B1A9-E56D-6A66-BBE2-D4A1915D6930}"/>
            </a:ext>
          </a:extLst>
        </p:cNvPr>
        <p:cNvGrpSpPr/>
        <p:nvPr/>
      </p:nvGrpSpPr>
      <p:grpSpPr>
        <a:xfrm>
          <a:off x="0" y="0"/>
          <a:ext cx="0" cy="0"/>
          <a:chOff x="0" y="0"/>
          <a:chExt cx="0" cy="0"/>
        </a:xfrm>
      </p:grpSpPr>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90C62F63-C30A-9E85-3B09-40891302E3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F815B20C-23A6-DC4D-C400-B25FEDA24248}"/>
              </a:ext>
            </a:extLst>
          </p:cNvPr>
          <p:cNvSpPr>
            <a:spLocks noGrp="1"/>
          </p:cNvSpPr>
          <p:nvPr>
            <p:ph type="title"/>
          </p:nvPr>
        </p:nvSpPr>
        <p:spPr>
          <a:xfrm>
            <a:off x="2984205" y="387301"/>
            <a:ext cx="8598195" cy="575733"/>
          </a:xfrm>
        </p:spPr>
        <p:txBody>
          <a:bodyPr>
            <a:normAutofit fontScale="90000"/>
          </a:bodyPr>
          <a:lstStyle/>
          <a:p>
            <a:r>
              <a:rPr lang="es-ES" dirty="0"/>
              <a:t>Estrategia</a:t>
            </a:r>
          </a:p>
        </p:txBody>
      </p:sp>
      <p:sp>
        <p:nvSpPr>
          <p:cNvPr id="2" name="CuadroTexto 1">
            <a:extLst>
              <a:ext uri="{FF2B5EF4-FFF2-40B4-BE49-F238E27FC236}">
                <a16:creationId xmlns:a16="http://schemas.microsoft.com/office/drawing/2014/main" id="{E3B9C7EF-EB08-12FD-15A4-331672C4356E}"/>
              </a:ext>
            </a:extLst>
          </p:cNvPr>
          <p:cNvSpPr txBox="1"/>
          <p:nvPr/>
        </p:nvSpPr>
        <p:spPr>
          <a:xfrm>
            <a:off x="2113714" y="1961811"/>
            <a:ext cx="6852485" cy="338554"/>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Enfocar las campañas en personas con balances superiores a </a:t>
            </a:r>
            <a:r>
              <a:rPr lang="es-ES" sz="1600" b="1" dirty="0">
                <a:solidFill>
                  <a:schemeClr val="tx1">
                    <a:lumMod val="65000"/>
                    <a:lumOff val="35000"/>
                  </a:schemeClr>
                </a:solidFill>
                <a:latin typeface="Arial" panose="020B0604020202020204" pitchFamily="34" charset="0"/>
              </a:rPr>
              <a:t>1800 EUR</a:t>
            </a:r>
          </a:p>
        </p:txBody>
      </p:sp>
      <p:sp>
        <p:nvSpPr>
          <p:cNvPr id="6" name="CuadroTexto 5">
            <a:extLst>
              <a:ext uri="{FF2B5EF4-FFF2-40B4-BE49-F238E27FC236}">
                <a16:creationId xmlns:a16="http://schemas.microsoft.com/office/drawing/2014/main" id="{CF88B0A8-8B54-4527-276C-12D98F169591}"/>
              </a:ext>
            </a:extLst>
          </p:cNvPr>
          <p:cNvSpPr txBox="1"/>
          <p:nvPr/>
        </p:nvSpPr>
        <p:spPr>
          <a:xfrm>
            <a:off x="2113714" y="3013501"/>
            <a:ext cx="6852484" cy="830997"/>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La población que dentro de su perfil financiero no contemple otras obligaciones financieras es mas susceptible a tomar la suscripción, por lo tanto, esta podría ser una población para enfocar la campaña.   </a:t>
            </a:r>
          </a:p>
        </p:txBody>
      </p:sp>
      <p:pic>
        <p:nvPicPr>
          <p:cNvPr id="8" name="Gráfico 7" descr="Cartera con relleno sólido">
            <a:extLst>
              <a:ext uri="{FF2B5EF4-FFF2-40B4-BE49-F238E27FC236}">
                <a16:creationId xmlns:a16="http://schemas.microsoft.com/office/drawing/2014/main" id="{C0FC8219-0089-13AE-C1FD-ADDF252E25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812" y="1671312"/>
            <a:ext cx="914400" cy="914400"/>
          </a:xfrm>
          <a:prstGeom prst="rect">
            <a:avLst/>
          </a:prstGeom>
        </p:spPr>
      </p:pic>
      <p:pic>
        <p:nvPicPr>
          <p:cNvPr id="10" name="Gráfico 9" descr="Gráfico de barras con tendencia alcista con relleno sólido">
            <a:extLst>
              <a:ext uri="{FF2B5EF4-FFF2-40B4-BE49-F238E27FC236}">
                <a16:creationId xmlns:a16="http://schemas.microsoft.com/office/drawing/2014/main" id="{9A553432-8D33-A3D1-D5F9-A2A2657D35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550" y="3041997"/>
            <a:ext cx="914400" cy="914400"/>
          </a:xfrm>
          <a:prstGeom prst="rect">
            <a:avLst/>
          </a:prstGeom>
        </p:spPr>
      </p:pic>
      <p:pic>
        <p:nvPicPr>
          <p:cNvPr id="12" name="Gráfico 11" descr="Marketing con relleno sólido">
            <a:extLst>
              <a:ext uri="{FF2B5EF4-FFF2-40B4-BE49-F238E27FC236}">
                <a16:creationId xmlns:a16="http://schemas.microsoft.com/office/drawing/2014/main" id="{86921884-E818-8BA4-C97E-38FC84AAF3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1550" y="4412682"/>
            <a:ext cx="914400" cy="914400"/>
          </a:xfrm>
          <a:prstGeom prst="rect">
            <a:avLst/>
          </a:prstGeom>
        </p:spPr>
      </p:pic>
      <p:pic>
        <p:nvPicPr>
          <p:cNvPr id="17" name="Gráfico 16" descr="Lluvia de ideas con relleno sólido">
            <a:extLst>
              <a:ext uri="{FF2B5EF4-FFF2-40B4-BE49-F238E27FC236}">
                <a16:creationId xmlns:a16="http://schemas.microsoft.com/office/drawing/2014/main" id="{AA0B73BB-E105-9A87-2F0E-9F5CB65D6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1550" y="5783367"/>
            <a:ext cx="914400" cy="914400"/>
          </a:xfrm>
          <a:prstGeom prst="rect">
            <a:avLst/>
          </a:prstGeom>
        </p:spPr>
      </p:pic>
      <p:sp>
        <p:nvSpPr>
          <p:cNvPr id="18" name="CuadroTexto 17">
            <a:extLst>
              <a:ext uri="{FF2B5EF4-FFF2-40B4-BE49-F238E27FC236}">
                <a16:creationId xmlns:a16="http://schemas.microsoft.com/office/drawing/2014/main" id="{EC2A31EA-8BAD-BEF7-A8C2-82A97707E5F7}"/>
              </a:ext>
            </a:extLst>
          </p:cNvPr>
          <p:cNvSpPr txBox="1"/>
          <p:nvPr/>
        </p:nvSpPr>
        <p:spPr>
          <a:xfrm>
            <a:off x="2113714" y="4412682"/>
            <a:ext cx="6852484" cy="584775"/>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Ampliar los canales de comunicación donde se pueda hacer una mejor dispersión de las campañas de telemercadeo</a:t>
            </a:r>
          </a:p>
        </p:txBody>
      </p:sp>
      <p:sp>
        <p:nvSpPr>
          <p:cNvPr id="19" name="CuadroTexto 18">
            <a:extLst>
              <a:ext uri="{FF2B5EF4-FFF2-40B4-BE49-F238E27FC236}">
                <a16:creationId xmlns:a16="http://schemas.microsoft.com/office/drawing/2014/main" id="{4318B0BF-3432-ED67-F812-060E9B128D3F}"/>
              </a:ext>
            </a:extLst>
          </p:cNvPr>
          <p:cNvSpPr txBox="1"/>
          <p:nvPr/>
        </p:nvSpPr>
        <p:spPr>
          <a:xfrm>
            <a:off x="2113714" y="5741007"/>
            <a:ext cx="6852484" cy="830997"/>
          </a:xfrm>
          <a:prstGeom prst="rect">
            <a:avLst/>
          </a:prstGeom>
          <a:noFill/>
        </p:spPr>
        <p:txBody>
          <a:bodyPr wrap="square">
            <a:spAutoFit/>
          </a:bodyPr>
          <a:lstStyle/>
          <a:p>
            <a:pPr algn="just"/>
            <a:r>
              <a:rPr lang="es-ES" sz="1600" dirty="0">
                <a:solidFill>
                  <a:schemeClr val="tx1">
                    <a:lumMod val="65000"/>
                    <a:lumOff val="35000"/>
                  </a:schemeClr>
                </a:solidFill>
                <a:latin typeface="Arial" panose="020B0604020202020204" pitchFamily="34" charset="0"/>
              </a:rPr>
              <a:t>Otro grupo poblacional favorable para mejorar la ratio de conversión de las campañas son las personas mayores de 60 años que tienen una cola pesada en la distribución </a:t>
            </a:r>
          </a:p>
        </p:txBody>
      </p:sp>
    </p:spTree>
    <p:extLst>
      <p:ext uri="{BB962C8B-B14F-4D97-AF65-F5344CB8AC3E}">
        <p14:creationId xmlns:p14="http://schemas.microsoft.com/office/powerpoint/2010/main" val="2958405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77B61-AFBB-2B60-5418-ECE8F033B9FE}"/>
            </a:ext>
          </a:extLst>
        </p:cNvPr>
        <p:cNvGrpSpPr/>
        <p:nvPr/>
      </p:nvGrpSpPr>
      <p:grpSpPr>
        <a:xfrm>
          <a:off x="0" y="0"/>
          <a:ext cx="0" cy="0"/>
          <a:chOff x="0" y="0"/>
          <a:chExt cx="0" cy="0"/>
        </a:xfrm>
      </p:grpSpPr>
      <p:pic>
        <p:nvPicPr>
          <p:cNvPr id="1028"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EFFFAE03-2233-C288-1FB6-31DA8BE053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8493" y="0"/>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F23ED09-1C12-C5B3-1909-EE693ED95130}"/>
              </a:ext>
            </a:extLst>
          </p:cNvPr>
          <p:cNvSpPr>
            <a:spLocks noGrp="1"/>
          </p:cNvSpPr>
          <p:nvPr>
            <p:ph type="title"/>
          </p:nvPr>
        </p:nvSpPr>
        <p:spPr>
          <a:xfrm>
            <a:off x="2984206" y="387301"/>
            <a:ext cx="2572086" cy="575733"/>
          </a:xfrm>
        </p:spPr>
        <p:txBody>
          <a:bodyPr>
            <a:normAutofit fontScale="90000"/>
          </a:bodyPr>
          <a:lstStyle/>
          <a:p>
            <a:r>
              <a:rPr lang="es-ES" dirty="0"/>
              <a:t>Introducción</a:t>
            </a:r>
          </a:p>
        </p:txBody>
      </p:sp>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A16B5D14-2413-B58A-0F87-6E39828B82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2">
            <a:extLst>
              <a:ext uri="{FF2B5EF4-FFF2-40B4-BE49-F238E27FC236}">
                <a16:creationId xmlns:a16="http://schemas.microsoft.com/office/drawing/2014/main" id="{7A4CCDB6-9D84-36FE-1DEA-B0817D02F2DC}"/>
              </a:ext>
            </a:extLst>
          </p:cNvPr>
          <p:cNvSpPr txBox="1">
            <a:spLocks/>
          </p:cNvSpPr>
          <p:nvPr/>
        </p:nvSpPr>
        <p:spPr>
          <a:xfrm>
            <a:off x="2292466" y="2186369"/>
            <a:ext cx="7219041" cy="3289398"/>
          </a:xfrm>
          <a:prstGeom prst="rect">
            <a:avLst/>
          </a:prstGeom>
        </p:spPr>
        <p:txBody>
          <a:bodyPr vert="horz" lIns="0" tIns="0" rIns="0" bIns="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Arial" panose="020B0604020202020204" pitchFamily="34" charset="0"/>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Arial" panose="020B0604020202020204" pitchFamily="34" charset="0"/>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ES" sz="2800" dirty="0"/>
              <a:t>El objetivo de esta presentación es el de presentar los resultados técnicos y estratégicos derivados del análisis del caso real para el entrenamiento de un modelo de clasificación que busca predecir cual es la probabilidad que un usuario pueda tomar una suscripción a una campaña de telemercadeo. </a:t>
            </a:r>
          </a:p>
        </p:txBody>
      </p:sp>
    </p:spTree>
    <p:extLst>
      <p:ext uri="{BB962C8B-B14F-4D97-AF65-F5344CB8AC3E}">
        <p14:creationId xmlns:p14="http://schemas.microsoft.com/office/powerpoint/2010/main" val="3683499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D1069-9C74-57FF-5AC9-01C9FAB8A3A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01625F8-E551-CCAC-5FCA-A7100D0BF8DD}"/>
              </a:ext>
            </a:extLst>
          </p:cNvPr>
          <p:cNvSpPr>
            <a:spLocks noGrp="1"/>
          </p:cNvSpPr>
          <p:nvPr>
            <p:ph type="title"/>
          </p:nvPr>
        </p:nvSpPr>
        <p:spPr>
          <a:xfrm>
            <a:off x="2730206" y="3655434"/>
            <a:ext cx="2572086" cy="575733"/>
          </a:xfrm>
        </p:spPr>
        <p:txBody>
          <a:bodyPr>
            <a:normAutofit fontScale="90000"/>
          </a:bodyPr>
          <a:lstStyle/>
          <a:p>
            <a:r>
              <a:rPr lang="es-ES" dirty="0"/>
              <a:t>Introducción</a:t>
            </a:r>
          </a:p>
        </p:txBody>
      </p:sp>
      <p:sp>
        <p:nvSpPr>
          <p:cNvPr id="5" name="Título 1">
            <a:extLst>
              <a:ext uri="{FF2B5EF4-FFF2-40B4-BE49-F238E27FC236}">
                <a16:creationId xmlns:a16="http://schemas.microsoft.com/office/drawing/2014/main" id="{E57A3B53-0806-11AE-5985-91EADFED6ABA}"/>
              </a:ext>
            </a:extLst>
          </p:cNvPr>
          <p:cNvSpPr txBox="1">
            <a:spLocks/>
          </p:cNvSpPr>
          <p:nvPr/>
        </p:nvSpPr>
        <p:spPr>
          <a:xfrm>
            <a:off x="2984205" y="387301"/>
            <a:ext cx="3427227" cy="575733"/>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kern="1200">
                <a:solidFill>
                  <a:schemeClr val="bg1"/>
                </a:solidFill>
                <a:latin typeface="Arial" panose="020B0604020202020204" pitchFamily="34" charset="0"/>
                <a:ea typeface="+mj-ea"/>
                <a:cs typeface="+mj-cs"/>
              </a:defRPr>
            </a:lvl1pPr>
          </a:lstStyle>
          <a:p>
            <a:r>
              <a:rPr lang="es-ES" dirty="0"/>
              <a:t>Capitulo técnico</a:t>
            </a:r>
          </a:p>
        </p:txBody>
      </p:sp>
      <p:pic>
        <p:nvPicPr>
          <p:cNvPr id="7" name="Imagen 6" descr="Vista angular de circuito con forma de cerebro">
            <a:extLst>
              <a:ext uri="{FF2B5EF4-FFF2-40B4-BE49-F238E27FC236}">
                <a16:creationId xmlns:a16="http://schemas.microsoft.com/office/drawing/2014/main" id="{F01D8745-B011-4714-74A8-2FDED7DC1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18437"/>
            <a:ext cx="7953231" cy="5539563"/>
          </a:xfrm>
          <a:prstGeom prst="rect">
            <a:avLst/>
          </a:prstGeom>
        </p:spPr>
      </p:pic>
    </p:spTree>
    <p:extLst>
      <p:ext uri="{BB962C8B-B14F-4D97-AF65-F5344CB8AC3E}">
        <p14:creationId xmlns:p14="http://schemas.microsoft.com/office/powerpoint/2010/main" val="272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D1D03-CB16-4D40-5861-591EF011DB1E}"/>
            </a:ext>
          </a:extLst>
        </p:cNvPr>
        <p:cNvGrpSpPr/>
        <p:nvPr/>
      </p:nvGrpSpPr>
      <p:grpSpPr>
        <a:xfrm>
          <a:off x="0" y="0"/>
          <a:ext cx="0" cy="0"/>
          <a:chOff x="0" y="0"/>
          <a:chExt cx="0" cy="0"/>
        </a:xfrm>
      </p:grpSpPr>
      <p:pic>
        <p:nvPicPr>
          <p:cNvPr id="1028"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90E20525-17B2-5DF2-C6A7-5339A57CC7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8493" y="0"/>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607EA93D-823D-B94B-4CC5-899762D3160F}"/>
              </a:ext>
            </a:extLst>
          </p:cNvPr>
          <p:cNvSpPr>
            <a:spLocks noGrp="1"/>
          </p:cNvSpPr>
          <p:nvPr>
            <p:ph type="title"/>
          </p:nvPr>
        </p:nvSpPr>
        <p:spPr>
          <a:xfrm>
            <a:off x="2984205" y="387301"/>
            <a:ext cx="8598195" cy="575733"/>
          </a:xfrm>
        </p:spPr>
        <p:txBody>
          <a:bodyPr>
            <a:normAutofit fontScale="90000"/>
          </a:bodyPr>
          <a:lstStyle/>
          <a:p>
            <a:r>
              <a:rPr lang="es-ES" dirty="0"/>
              <a:t>Situación actual – Población suscrita I</a:t>
            </a:r>
          </a:p>
        </p:txBody>
      </p:sp>
      <p:sp>
        <p:nvSpPr>
          <p:cNvPr id="3" name="Marcador de contenido 2">
            <a:extLst>
              <a:ext uri="{FF2B5EF4-FFF2-40B4-BE49-F238E27FC236}">
                <a16:creationId xmlns:a16="http://schemas.microsoft.com/office/drawing/2014/main" id="{5E65453F-5CAB-DD10-DD3A-9504A02DBFF4}"/>
              </a:ext>
            </a:extLst>
          </p:cNvPr>
          <p:cNvSpPr>
            <a:spLocks noGrp="1"/>
          </p:cNvSpPr>
          <p:nvPr>
            <p:ph idx="1"/>
          </p:nvPr>
        </p:nvSpPr>
        <p:spPr>
          <a:xfrm>
            <a:off x="548333" y="1918758"/>
            <a:ext cx="4167600" cy="1247775"/>
          </a:xfrm>
        </p:spPr>
        <p:txBody>
          <a:bodyPr>
            <a:normAutofit/>
          </a:bodyPr>
          <a:lstStyle/>
          <a:p>
            <a:r>
              <a:rPr lang="es-ES" dirty="0"/>
              <a:t>Actualmente, se esta llevando a cabo una campaña de telemercadeo para un Banco Portugués donde solo un </a:t>
            </a:r>
            <a:r>
              <a:rPr lang="es-ES" b="1" dirty="0"/>
              <a:t>11,70%</a:t>
            </a:r>
            <a:r>
              <a:rPr lang="es-ES" dirty="0"/>
              <a:t> de la población esta </a:t>
            </a:r>
            <a:r>
              <a:rPr lang="es-ES" b="1" dirty="0"/>
              <a:t>tomando dicha suscripción.  </a:t>
            </a:r>
          </a:p>
        </p:txBody>
      </p:sp>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A2A1799F-BE47-9EB2-9C18-30EE5C4326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677B795-9F44-B2D2-3D30-3679F267DA8E}"/>
              </a:ext>
            </a:extLst>
          </p:cNvPr>
          <p:cNvPicPr>
            <a:picLocks noChangeAspect="1"/>
          </p:cNvPicPr>
          <p:nvPr/>
        </p:nvPicPr>
        <p:blipFill>
          <a:blip r:embed="rId3"/>
          <a:stretch>
            <a:fillRect/>
          </a:stretch>
        </p:blipFill>
        <p:spPr>
          <a:xfrm>
            <a:off x="6533039" y="1453092"/>
            <a:ext cx="3692914" cy="2754842"/>
          </a:xfrm>
          <a:prstGeom prst="rect">
            <a:avLst/>
          </a:prstGeom>
        </p:spPr>
      </p:pic>
      <p:pic>
        <p:nvPicPr>
          <p:cNvPr id="8" name="Imagen 7" descr="Texto&#10;&#10;El contenido generado por IA puede ser incorrecto.">
            <a:extLst>
              <a:ext uri="{FF2B5EF4-FFF2-40B4-BE49-F238E27FC236}">
                <a16:creationId xmlns:a16="http://schemas.microsoft.com/office/drawing/2014/main" id="{80DB0254-833B-B49B-35C2-52E485D315B1}"/>
              </a:ext>
            </a:extLst>
          </p:cNvPr>
          <p:cNvPicPr>
            <a:picLocks noChangeAspect="1"/>
          </p:cNvPicPr>
          <p:nvPr/>
        </p:nvPicPr>
        <p:blipFill>
          <a:blip r:embed="rId4">
            <a:extLst>
              <a:ext uri="{28A0092B-C50C-407E-A947-70E740481C1C}">
                <a14:useLocalDpi xmlns:a14="http://schemas.microsoft.com/office/drawing/2010/main" val="0"/>
              </a:ext>
            </a:extLst>
          </a:blip>
          <a:srcRect r="9156"/>
          <a:stretch/>
        </p:blipFill>
        <p:spPr>
          <a:xfrm>
            <a:off x="5371712" y="4552019"/>
            <a:ext cx="6464688" cy="1918680"/>
          </a:xfrm>
          <a:prstGeom prst="rect">
            <a:avLst/>
          </a:prstGeom>
        </p:spPr>
      </p:pic>
      <p:sp>
        <p:nvSpPr>
          <p:cNvPr id="9" name="Marcador de contenido 2">
            <a:extLst>
              <a:ext uri="{FF2B5EF4-FFF2-40B4-BE49-F238E27FC236}">
                <a16:creationId xmlns:a16="http://schemas.microsoft.com/office/drawing/2014/main" id="{A6F32830-D2E2-F236-68C8-A6130BB9F442}"/>
              </a:ext>
            </a:extLst>
          </p:cNvPr>
          <p:cNvSpPr txBox="1">
            <a:spLocks/>
          </p:cNvSpPr>
          <p:nvPr/>
        </p:nvSpPr>
        <p:spPr>
          <a:xfrm>
            <a:off x="290026" y="3843867"/>
            <a:ext cx="4341241" cy="2889299"/>
          </a:xfrm>
          <a:prstGeom prst="rect">
            <a:avLst/>
          </a:prstGeom>
        </p:spPr>
        <p:txBody>
          <a:bodyPr vert="horz" lIns="0" tIns="0" rIns="0" bIns="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Arial" panose="020B0604020202020204" pitchFamily="34" charset="0"/>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Arial" panose="020B0604020202020204" pitchFamily="34" charset="0"/>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80000" indent="-180000">
              <a:lnSpc>
                <a:spcPct val="100000"/>
              </a:lnSpc>
              <a:buFont typeface="Arial" panose="020B0604020202020204" pitchFamily="34" charset="0"/>
              <a:buChar char="•"/>
            </a:pPr>
            <a:r>
              <a:rPr lang="es-ES" dirty="0"/>
              <a:t>La edad promedio es de </a:t>
            </a:r>
            <a:r>
              <a:rPr lang="es-ES" b="1" dirty="0"/>
              <a:t>42 años</a:t>
            </a:r>
          </a:p>
          <a:p>
            <a:pPr marL="180000" indent="-180000">
              <a:lnSpc>
                <a:spcPct val="100000"/>
              </a:lnSpc>
              <a:buFont typeface="Arial" panose="020B0604020202020204" pitchFamily="34" charset="0"/>
              <a:buChar char="•"/>
            </a:pPr>
            <a:r>
              <a:rPr lang="es-ES" dirty="0"/>
              <a:t>El saldo promedio es de </a:t>
            </a:r>
            <a:r>
              <a:rPr lang="es-ES" b="1" dirty="0"/>
              <a:t>1804 EUROS</a:t>
            </a:r>
          </a:p>
          <a:p>
            <a:pPr marL="180000" indent="-180000">
              <a:lnSpc>
                <a:spcPct val="100000"/>
              </a:lnSpc>
              <a:buFont typeface="Arial" panose="020B0604020202020204" pitchFamily="34" charset="0"/>
              <a:buChar char="•"/>
            </a:pPr>
            <a:r>
              <a:rPr lang="es-ES" dirty="0"/>
              <a:t>El numero promedio de días que pasaron desde el ultimo contacto fue de </a:t>
            </a:r>
            <a:r>
              <a:rPr lang="es-ES" b="1" dirty="0"/>
              <a:t>15d</a:t>
            </a:r>
          </a:p>
          <a:p>
            <a:pPr marL="180000" indent="-180000">
              <a:lnSpc>
                <a:spcPct val="100000"/>
              </a:lnSpc>
              <a:buFont typeface="Arial" panose="020B0604020202020204" pitchFamily="34" charset="0"/>
              <a:buChar char="•"/>
            </a:pPr>
            <a:r>
              <a:rPr lang="es-ES" dirty="0"/>
              <a:t>Las llamadas en promedio con estos usuarios toman </a:t>
            </a:r>
            <a:r>
              <a:rPr lang="es-ES" b="1" dirty="0"/>
              <a:t>9min</a:t>
            </a:r>
          </a:p>
          <a:p>
            <a:pPr marL="180000" indent="-180000">
              <a:lnSpc>
                <a:spcPct val="100000"/>
              </a:lnSpc>
              <a:buFont typeface="Arial" panose="020B0604020202020204" pitchFamily="34" charset="0"/>
              <a:buChar char="•"/>
            </a:pPr>
            <a:r>
              <a:rPr lang="es-ES" dirty="0"/>
              <a:t>El numero promedio de contactos durante dicha campaña es de </a:t>
            </a:r>
            <a:r>
              <a:rPr lang="es-ES" b="1" dirty="0"/>
              <a:t>2</a:t>
            </a:r>
          </a:p>
        </p:txBody>
      </p:sp>
    </p:spTree>
    <p:extLst>
      <p:ext uri="{BB962C8B-B14F-4D97-AF65-F5344CB8AC3E}">
        <p14:creationId xmlns:p14="http://schemas.microsoft.com/office/powerpoint/2010/main" val="71243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8F4B2-3BE9-D8B5-7099-355DAEF78EF4}"/>
            </a:ext>
          </a:extLst>
        </p:cNvPr>
        <p:cNvGrpSpPr/>
        <p:nvPr/>
      </p:nvGrpSpPr>
      <p:grpSpPr>
        <a:xfrm>
          <a:off x="0" y="0"/>
          <a:ext cx="0" cy="0"/>
          <a:chOff x="0" y="0"/>
          <a:chExt cx="0" cy="0"/>
        </a:xfrm>
      </p:grpSpPr>
      <p:pic>
        <p:nvPicPr>
          <p:cNvPr id="1028"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A1605B0D-8917-CF7F-8790-5AC3CD9D3E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8493" y="0"/>
            <a:ext cx="1993973" cy="13503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9240EA73-91AA-7D43-0A5F-7A51AC6048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3971BA56-6B9B-77F2-CC2E-D3DD6EBA5BAE}"/>
              </a:ext>
            </a:extLst>
          </p:cNvPr>
          <p:cNvPicPr>
            <a:picLocks noChangeAspect="1"/>
          </p:cNvPicPr>
          <p:nvPr/>
        </p:nvPicPr>
        <p:blipFill>
          <a:blip r:embed="rId3"/>
          <a:stretch>
            <a:fillRect/>
          </a:stretch>
        </p:blipFill>
        <p:spPr>
          <a:xfrm>
            <a:off x="142748" y="1702791"/>
            <a:ext cx="3803419" cy="2970000"/>
          </a:xfrm>
          <a:prstGeom prst="rect">
            <a:avLst/>
          </a:prstGeom>
        </p:spPr>
      </p:pic>
      <p:pic>
        <p:nvPicPr>
          <p:cNvPr id="19" name="Imagen 18">
            <a:extLst>
              <a:ext uri="{FF2B5EF4-FFF2-40B4-BE49-F238E27FC236}">
                <a16:creationId xmlns:a16="http://schemas.microsoft.com/office/drawing/2014/main" id="{85798FAC-E762-CDCD-6E34-97FCCE4C10C4}"/>
              </a:ext>
            </a:extLst>
          </p:cNvPr>
          <p:cNvPicPr>
            <a:picLocks noChangeAspect="1"/>
          </p:cNvPicPr>
          <p:nvPr/>
        </p:nvPicPr>
        <p:blipFill>
          <a:blip r:embed="rId4"/>
          <a:stretch>
            <a:fillRect/>
          </a:stretch>
        </p:blipFill>
        <p:spPr>
          <a:xfrm>
            <a:off x="4156408" y="1702791"/>
            <a:ext cx="3879184" cy="2970000"/>
          </a:xfrm>
          <a:prstGeom prst="rect">
            <a:avLst/>
          </a:prstGeom>
        </p:spPr>
      </p:pic>
      <p:pic>
        <p:nvPicPr>
          <p:cNvPr id="20" name="Imagen 19">
            <a:extLst>
              <a:ext uri="{FF2B5EF4-FFF2-40B4-BE49-F238E27FC236}">
                <a16:creationId xmlns:a16="http://schemas.microsoft.com/office/drawing/2014/main" id="{29ADC8B0-EC88-58B7-F3B5-F750D50334E4}"/>
              </a:ext>
            </a:extLst>
          </p:cNvPr>
          <p:cNvPicPr>
            <a:picLocks noChangeAspect="1"/>
          </p:cNvPicPr>
          <p:nvPr/>
        </p:nvPicPr>
        <p:blipFill>
          <a:blip r:embed="rId5"/>
          <a:stretch>
            <a:fillRect/>
          </a:stretch>
        </p:blipFill>
        <p:spPr>
          <a:xfrm>
            <a:off x="8245835" y="1703289"/>
            <a:ext cx="3636124" cy="2969502"/>
          </a:xfrm>
          <a:prstGeom prst="rect">
            <a:avLst/>
          </a:prstGeom>
        </p:spPr>
      </p:pic>
      <p:sp>
        <p:nvSpPr>
          <p:cNvPr id="21" name="Marcador de contenido 2">
            <a:extLst>
              <a:ext uri="{FF2B5EF4-FFF2-40B4-BE49-F238E27FC236}">
                <a16:creationId xmlns:a16="http://schemas.microsoft.com/office/drawing/2014/main" id="{DC691743-BEC0-79B0-B39E-4F4F02BD806B}"/>
              </a:ext>
            </a:extLst>
          </p:cNvPr>
          <p:cNvSpPr>
            <a:spLocks noGrp="1"/>
          </p:cNvSpPr>
          <p:nvPr>
            <p:ph idx="1"/>
          </p:nvPr>
        </p:nvSpPr>
        <p:spPr>
          <a:xfrm>
            <a:off x="2509284" y="5019377"/>
            <a:ext cx="6826103" cy="1247775"/>
          </a:xfrm>
        </p:spPr>
        <p:txBody>
          <a:bodyPr>
            <a:normAutofit/>
          </a:bodyPr>
          <a:lstStyle/>
          <a:p>
            <a:r>
              <a:rPr lang="es-ES" dirty="0"/>
              <a:t>En cuanto a la información de otros servicios o productos financieros se puede observar que los usuarios que no están en default crediticio o no tiene un préstamo de vivienda o personal son perfiles mas atractivos o mas propensos para tomar una suscripción.</a:t>
            </a:r>
          </a:p>
        </p:txBody>
      </p:sp>
      <p:sp>
        <p:nvSpPr>
          <p:cNvPr id="25" name="Título 1">
            <a:extLst>
              <a:ext uri="{FF2B5EF4-FFF2-40B4-BE49-F238E27FC236}">
                <a16:creationId xmlns:a16="http://schemas.microsoft.com/office/drawing/2014/main" id="{11BA6C13-515E-B0C8-050D-76444CC1C36A}"/>
              </a:ext>
            </a:extLst>
          </p:cNvPr>
          <p:cNvSpPr txBox="1">
            <a:spLocks/>
          </p:cNvSpPr>
          <p:nvPr/>
        </p:nvSpPr>
        <p:spPr>
          <a:xfrm>
            <a:off x="2984205" y="387301"/>
            <a:ext cx="8598195" cy="575733"/>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kern="1200">
                <a:solidFill>
                  <a:schemeClr val="bg1"/>
                </a:solidFill>
                <a:latin typeface="Arial" panose="020B0604020202020204" pitchFamily="34" charset="0"/>
                <a:ea typeface="+mj-ea"/>
                <a:cs typeface="+mj-cs"/>
              </a:defRPr>
            </a:lvl1pPr>
          </a:lstStyle>
          <a:p>
            <a:r>
              <a:rPr lang="es-ES" dirty="0"/>
              <a:t>Situación actual – Población suscrita II</a:t>
            </a:r>
          </a:p>
        </p:txBody>
      </p:sp>
    </p:spTree>
    <p:extLst>
      <p:ext uri="{BB962C8B-B14F-4D97-AF65-F5344CB8AC3E}">
        <p14:creationId xmlns:p14="http://schemas.microsoft.com/office/powerpoint/2010/main" val="73973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05D52464-C9DC-52E0-CAFD-F3945F2BF6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pic>
        <p:nvPicPr>
          <p:cNvPr id="7" name="Marcador de contenido 6">
            <a:extLst>
              <a:ext uri="{FF2B5EF4-FFF2-40B4-BE49-F238E27FC236}">
                <a16:creationId xmlns:a16="http://schemas.microsoft.com/office/drawing/2014/main" id="{D748B9F5-6A00-257E-F4A1-F4EF5DC42E25}"/>
              </a:ext>
            </a:extLst>
          </p:cNvPr>
          <p:cNvPicPr>
            <a:picLocks noGrp="1" noChangeAspect="1"/>
          </p:cNvPicPr>
          <p:nvPr>
            <p:ph idx="1"/>
          </p:nvPr>
        </p:nvPicPr>
        <p:blipFill>
          <a:blip r:embed="rId3"/>
          <a:stretch>
            <a:fillRect/>
          </a:stretch>
        </p:blipFill>
        <p:spPr>
          <a:xfrm>
            <a:off x="643932" y="4212009"/>
            <a:ext cx="3149385" cy="2640123"/>
          </a:xfrm>
          <a:prstGeom prst="rect">
            <a:avLst/>
          </a:prstGeom>
        </p:spPr>
      </p:pic>
      <p:pic>
        <p:nvPicPr>
          <p:cNvPr id="8" name="Imagen 7">
            <a:extLst>
              <a:ext uri="{FF2B5EF4-FFF2-40B4-BE49-F238E27FC236}">
                <a16:creationId xmlns:a16="http://schemas.microsoft.com/office/drawing/2014/main" id="{210F0100-D1C0-CBC2-81CA-48542894C618}"/>
              </a:ext>
            </a:extLst>
          </p:cNvPr>
          <p:cNvPicPr>
            <a:picLocks noChangeAspect="1"/>
          </p:cNvPicPr>
          <p:nvPr/>
        </p:nvPicPr>
        <p:blipFill>
          <a:blip r:embed="rId4"/>
          <a:stretch>
            <a:fillRect/>
          </a:stretch>
        </p:blipFill>
        <p:spPr>
          <a:xfrm>
            <a:off x="3927991" y="2728951"/>
            <a:ext cx="3187700" cy="2489200"/>
          </a:xfrm>
          <a:prstGeom prst="rect">
            <a:avLst/>
          </a:prstGeom>
        </p:spPr>
      </p:pic>
      <p:pic>
        <p:nvPicPr>
          <p:cNvPr id="9" name="Imagen 8">
            <a:extLst>
              <a:ext uri="{FF2B5EF4-FFF2-40B4-BE49-F238E27FC236}">
                <a16:creationId xmlns:a16="http://schemas.microsoft.com/office/drawing/2014/main" id="{291F4D88-1D80-FDE3-768A-E5F64FD29477}"/>
              </a:ext>
            </a:extLst>
          </p:cNvPr>
          <p:cNvPicPr>
            <a:picLocks noChangeAspect="1"/>
          </p:cNvPicPr>
          <p:nvPr/>
        </p:nvPicPr>
        <p:blipFill>
          <a:blip r:embed="rId5"/>
          <a:stretch>
            <a:fillRect/>
          </a:stretch>
        </p:blipFill>
        <p:spPr>
          <a:xfrm>
            <a:off x="481277" y="1478001"/>
            <a:ext cx="3365500" cy="2501900"/>
          </a:xfrm>
          <a:prstGeom prst="rect">
            <a:avLst/>
          </a:prstGeom>
        </p:spPr>
      </p:pic>
      <p:sp>
        <p:nvSpPr>
          <p:cNvPr id="11" name="Marcador de contenido 2">
            <a:extLst>
              <a:ext uri="{FF2B5EF4-FFF2-40B4-BE49-F238E27FC236}">
                <a16:creationId xmlns:a16="http://schemas.microsoft.com/office/drawing/2014/main" id="{F305263E-19D2-B684-0224-9BEB6FC84D15}"/>
              </a:ext>
            </a:extLst>
          </p:cNvPr>
          <p:cNvSpPr txBox="1">
            <a:spLocks/>
          </p:cNvSpPr>
          <p:nvPr/>
        </p:nvSpPr>
        <p:spPr>
          <a:xfrm>
            <a:off x="7916696" y="1738005"/>
            <a:ext cx="3692914" cy="373776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Arial" panose="020B0604020202020204" pitchFamily="34" charset="0"/>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Arial" panose="020B0604020202020204" pitchFamily="34" charset="0"/>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t>En cuanto a la información demográfica se puede observar que quienes tienen algún tipo de empleo son quienes pueden ser acceder a tomar la suscripción, al igual que quienes tienen algún grado de escolaridad bien sea secundaria o terciaria y finalmente, quienes están solteros y divorciados parecen ser una población mas cercana para tomar la suscripción. </a:t>
            </a:r>
          </a:p>
        </p:txBody>
      </p:sp>
      <p:sp>
        <p:nvSpPr>
          <p:cNvPr id="14" name="Título 1">
            <a:extLst>
              <a:ext uri="{FF2B5EF4-FFF2-40B4-BE49-F238E27FC236}">
                <a16:creationId xmlns:a16="http://schemas.microsoft.com/office/drawing/2014/main" id="{6B4F6F2D-B925-FF42-0BBB-07F356D78503}"/>
              </a:ext>
            </a:extLst>
          </p:cNvPr>
          <p:cNvSpPr>
            <a:spLocks noGrp="1"/>
          </p:cNvSpPr>
          <p:nvPr>
            <p:ph type="title"/>
          </p:nvPr>
        </p:nvSpPr>
        <p:spPr>
          <a:xfrm>
            <a:off x="2984205" y="387301"/>
            <a:ext cx="8598195" cy="575733"/>
          </a:xfrm>
        </p:spPr>
        <p:txBody>
          <a:bodyPr>
            <a:normAutofit fontScale="90000"/>
          </a:bodyPr>
          <a:lstStyle/>
          <a:p>
            <a:r>
              <a:rPr lang="es-ES" dirty="0"/>
              <a:t>Situación actual – Población suscrita III</a:t>
            </a:r>
          </a:p>
        </p:txBody>
      </p:sp>
    </p:spTree>
    <p:extLst>
      <p:ext uri="{BB962C8B-B14F-4D97-AF65-F5344CB8AC3E}">
        <p14:creationId xmlns:p14="http://schemas.microsoft.com/office/powerpoint/2010/main" val="1632253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097C8-A157-DBEC-B5F3-71F7546A3314}"/>
            </a:ext>
          </a:extLst>
        </p:cNvPr>
        <p:cNvGrpSpPr/>
        <p:nvPr/>
      </p:nvGrpSpPr>
      <p:grpSpPr>
        <a:xfrm>
          <a:off x="0" y="0"/>
          <a:ext cx="0" cy="0"/>
          <a:chOff x="0" y="0"/>
          <a:chExt cx="0" cy="0"/>
        </a:xfrm>
      </p:grpSpPr>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4D6B135F-2D7B-EBD8-24AF-1C374DD5AB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04EA04C0-24AE-F2A3-4130-B941944BCE9E}"/>
              </a:ext>
            </a:extLst>
          </p:cNvPr>
          <p:cNvSpPr>
            <a:spLocks noGrp="1"/>
          </p:cNvSpPr>
          <p:nvPr>
            <p:ph type="title"/>
          </p:nvPr>
        </p:nvSpPr>
        <p:spPr>
          <a:xfrm>
            <a:off x="2984205" y="387301"/>
            <a:ext cx="8598195" cy="575733"/>
          </a:xfrm>
        </p:spPr>
        <p:txBody>
          <a:bodyPr>
            <a:normAutofit fontScale="90000"/>
          </a:bodyPr>
          <a:lstStyle/>
          <a:p>
            <a:r>
              <a:rPr lang="es-ES" dirty="0"/>
              <a:t>Situación actual – Población completa II</a:t>
            </a:r>
          </a:p>
        </p:txBody>
      </p:sp>
      <p:pic>
        <p:nvPicPr>
          <p:cNvPr id="12" name="Imagen 11">
            <a:extLst>
              <a:ext uri="{FF2B5EF4-FFF2-40B4-BE49-F238E27FC236}">
                <a16:creationId xmlns:a16="http://schemas.microsoft.com/office/drawing/2014/main" id="{55271F3C-6B2A-D696-0F19-93592346E74D}"/>
              </a:ext>
            </a:extLst>
          </p:cNvPr>
          <p:cNvPicPr>
            <a:picLocks noChangeAspect="1"/>
          </p:cNvPicPr>
          <p:nvPr/>
        </p:nvPicPr>
        <p:blipFill>
          <a:blip r:embed="rId3"/>
          <a:stretch>
            <a:fillRect/>
          </a:stretch>
        </p:blipFill>
        <p:spPr>
          <a:xfrm>
            <a:off x="1" y="4165600"/>
            <a:ext cx="5994400" cy="2489200"/>
          </a:xfrm>
          <a:prstGeom prst="rect">
            <a:avLst/>
          </a:prstGeom>
        </p:spPr>
      </p:pic>
      <p:pic>
        <p:nvPicPr>
          <p:cNvPr id="13" name="Imagen 12">
            <a:extLst>
              <a:ext uri="{FF2B5EF4-FFF2-40B4-BE49-F238E27FC236}">
                <a16:creationId xmlns:a16="http://schemas.microsoft.com/office/drawing/2014/main" id="{966A0F52-7740-0A37-81FB-A1D82ABE1FAF}"/>
              </a:ext>
            </a:extLst>
          </p:cNvPr>
          <p:cNvPicPr>
            <a:picLocks noChangeAspect="1"/>
          </p:cNvPicPr>
          <p:nvPr/>
        </p:nvPicPr>
        <p:blipFill>
          <a:blip r:embed="rId4"/>
          <a:stretch>
            <a:fillRect/>
          </a:stretch>
        </p:blipFill>
        <p:spPr>
          <a:xfrm>
            <a:off x="1" y="1447800"/>
            <a:ext cx="5994400" cy="2489200"/>
          </a:xfrm>
          <a:prstGeom prst="rect">
            <a:avLst/>
          </a:prstGeom>
        </p:spPr>
      </p:pic>
      <p:pic>
        <p:nvPicPr>
          <p:cNvPr id="15" name="Imagen 14">
            <a:extLst>
              <a:ext uri="{FF2B5EF4-FFF2-40B4-BE49-F238E27FC236}">
                <a16:creationId xmlns:a16="http://schemas.microsoft.com/office/drawing/2014/main" id="{97E81985-3779-C4EE-90C7-F11ADB9B6B68}"/>
              </a:ext>
            </a:extLst>
          </p:cNvPr>
          <p:cNvPicPr>
            <a:picLocks noChangeAspect="1"/>
          </p:cNvPicPr>
          <p:nvPr/>
        </p:nvPicPr>
        <p:blipFill>
          <a:blip r:embed="rId5"/>
          <a:stretch>
            <a:fillRect/>
          </a:stretch>
        </p:blipFill>
        <p:spPr>
          <a:xfrm>
            <a:off x="6096000" y="4165600"/>
            <a:ext cx="5994400" cy="2489200"/>
          </a:xfrm>
          <a:prstGeom prst="rect">
            <a:avLst/>
          </a:prstGeom>
        </p:spPr>
      </p:pic>
      <p:sp>
        <p:nvSpPr>
          <p:cNvPr id="16" name="Marcador de contenido 2">
            <a:extLst>
              <a:ext uri="{FF2B5EF4-FFF2-40B4-BE49-F238E27FC236}">
                <a16:creationId xmlns:a16="http://schemas.microsoft.com/office/drawing/2014/main" id="{9AFEB46E-0C9F-9286-B58D-A95A065574D4}"/>
              </a:ext>
            </a:extLst>
          </p:cNvPr>
          <p:cNvSpPr txBox="1">
            <a:spLocks/>
          </p:cNvSpPr>
          <p:nvPr/>
        </p:nvSpPr>
        <p:spPr>
          <a:xfrm>
            <a:off x="6604000" y="1560119"/>
            <a:ext cx="5122333" cy="237688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Arial" panose="020B0604020202020204" pitchFamily="34" charset="0"/>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Arial" panose="020B0604020202020204" pitchFamily="34" charset="0"/>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t>El análisis en cuanto a la distribución del saldo respecto a quienes toman o no una suscripción denota una dominancia estadística, en el sentido que, al ser mayor la población que no toma una suscripción (el 88%) esto afecta los grupos de distribución. </a:t>
            </a:r>
          </a:p>
        </p:txBody>
      </p:sp>
    </p:spTree>
    <p:extLst>
      <p:ext uri="{BB962C8B-B14F-4D97-AF65-F5344CB8AC3E}">
        <p14:creationId xmlns:p14="http://schemas.microsoft.com/office/powerpoint/2010/main" val="250974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B37F9-0EC3-899C-7C95-11068614DBE2}"/>
            </a:ext>
          </a:extLst>
        </p:cNvPr>
        <p:cNvGrpSpPr/>
        <p:nvPr/>
      </p:nvGrpSpPr>
      <p:grpSpPr>
        <a:xfrm>
          <a:off x="0" y="0"/>
          <a:ext cx="0" cy="0"/>
          <a:chOff x="0" y="0"/>
          <a:chExt cx="0" cy="0"/>
        </a:xfrm>
      </p:grpSpPr>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6BB8C5CE-9BE8-89D6-40E2-40AE09AB8C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8887669F-3A64-B9F0-1D2C-BBAE70314D8D}"/>
              </a:ext>
            </a:extLst>
          </p:cNvPr>
          <p:cNvSpPr>
            <a:spLocks noGrp="1"/>
          </p:cNvSpPr>
          <p:nvPr>
            <p:ph type="title"/>
          </p:nvPr>
        </p:nvSpPr>
        <p:spPr>
          <a:xfrm>
            <a:off x="2984205" y="387301"/>
            <a:ext cx="8598195" cy="575733"/>
          </a:xfrm>
        </p:spPr>
        <p:txBody>
          <a:bodyPr>
            <a:normAutofit fontScale="90000"/>
          </a:bodyPr>
          <a:lstStyle/>
          <a:p>
            <a:r>
              <a:rPr lang="es-ES" dirty="0"/>
              <a:t>Situación actual – Población completa</a:t>
            </a:r>
          </a:p>
        </p:txBody>
      </p:sp>
      <p:pic>
        <p:nvPicPr>
          <p:cNvPr id="5" name="Imagen 4">
            <a:extLst>
              <a:ext uri="{FF2B5EF4-FFF2-40B4-BE49-F238E27FC236}">
                <a16:creationId xmlns:a16="http://schemas.microsoft.com/office/drawing/2014/main" id="{4C2FB723-BE20-5A0D-6EB2-2FF201505FE4}"/>
              </a:ext>
            </a:extLst>
          </p:cNvPr>
          <p:cNvPicPr>
            <a:picLocks noChangeAspect="1"/>
          </p:cNvPicPr>
          <p:nvPr/>
        </p:nvPicPr>
        <p:blipFill>
          <a:blip r:embed="rId3"/>
          <a:stretch>
            <a:fillRect/>
          </a:stretch>
        </p:blipFill>
        <p:spPr>
          <a:xfrm>
            <a:off x="226484" y="1540934"/>
            <a:ext cx="4608000" cy="1917554"/>
          </a:xfrm>
          <a:prstGeom prst="rect">
            <a:avLst/>
          </a:prstGeom>
        </p:spPr>
      </p:pic>
      <p:pic>
        <p:nvPicPr>
          <p:cNvPr id="6" name="Imagen 5">
            <a:extLst>
              <a:ext uri="{FF2B5EF4-FFF2-40B4-BE49-F238E27FC236}">
                <a16:creationId xmlns:a16="http://schemas.microsoft.com/office/drawing/2014/main" id="{CDEEF374-0428-D30D-2FF0-A0D95B505149}"/>
              </a:ext>
            </a:extLst>
          </p:cNvPr>
          <p:cNvPicPr>
            <a:picLocks noChangeAspect="1"/>
          </p:cNvPicPr>
          <p:nvPr/>
        </p:nvPicPr>
        <p:blipFill>
          <a:blip r:embed="rId4"/>
          <a:stretch>
            <a:fillRect/>
          </a:stretch>
        </p:blipFill>
        <p:spPr>
          <a:xfrm>
            <a:off x="226483" y="3724244"/>
            <a:ext cx="4607984" cy="1913485"/>
          </a:xfrm>
          <a:prstGeom prst="rect">
            <a:avLst/>
          </a:prstGeom>
        </p:spPr>
      </p:pic>
      <p:pic>
        <p:nvPicPr>
          <p:cNvPr id="10" name="Imagen 9">
            <a:extLst>
              <a:ext uri="{FF2B5EF4-FFF2-40B4-BE49-F238E27FC236}">
                <a16:creationId xmlns:a16="http://schemas.microsoft.com/office/drawing/2014/main" id="{7B2CCBFC-8BC5-B54A-EA4C-9CC7F6219B23}"/>
              </a:ext>
            </a:extLst>
          </p:cNvPr>
          <p:cNvPicPr>
            <a:picLocks noChangeAspect="1"/>
          </p:cNvPicPr>
          <p:nvPr/>
        </p:nvPicPr>
        <p:blipFill>
          <a:blip r:embed="rId5"/>
          <a:stretch>
            <a:fillRect/>
          </a:stretch>
        </p:blipFill>
        <p:spPr>
          <a:xfrm>
            <a:off x="5461000" y="1356205"/>
            <a:ext cx="5994400" cy="2489200"/>
          </a:xfrm>
          <a:prstGeom prst="rect">
            <a:avLst/>
          </a:prstGeom>
        </p:spPr>
      </p:pic>
    </p:spTree>
    <p:extLst>
      <p:ext uri="{BB962C8B-B14F-4D97-AF65-F5344CB8AC3E}">
        <p14:creationId xmlns:p14="http://schemas.microsoft.com/office/powerpoint/2010/main" val="2244323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7F8F8-B531-020A-DFDF-14B7ECAF1808}"/>
            </a:ext>
          </a:extLst>
        </p:cNvPr>
        <p:cNvGrpSpPr/>
        <p:nvPr/>
      </p:nvGrpSpPr>
      <p:grpSpPr>
        <a:xfrm>
          <a:off x="0" y="0"/>
          <a:ext cx="0" cy="0"/>
          <a:chOff x="0" y="0"/>
          <a:chExt cx="0" cy="0"/>
        </a:xfrm>
      </p:grpSpPr>
      <p:pic>
        <p:nvPicPr>
          <p:cNvPr id="4" name="Picture 4" descr="DATECSA | #SomosServicio En Datecsa, reconocemos el esfuerzo, la pasión  ❤️‍🔥 y el compromiso 💪 que impulsan a nuestro equipo técnico. Hoy  celebramos... | Instagram">
            <a:extLst>
              <a:ext uri="{FF2B5EF4-FFF2-40B4-BE49-F238E27FC236}">
                <a16:creationId xmlns:a16="http://schemas.microsoft.com/office/drawing/2014/main" id="{4AC22E83-5AD7-22E0-1933-C92AF5B094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4" b="19145"/>
          <a:stretch/>
        </p:blipFill>
        <p:spPr bwMode="auto">
          <a:xfrm>
            <a:off x="290026" y="5868"/>
            <a:ext cx="1993973" cy="1350337"/>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D44BC182-2137-1D8C-89BA-1320406CD4DA}"/>
              </a:ext>
            </a:extLst>
          </p:cNvPr>
          <p:cNvSpPr>
            <a:spLocks noGrp="1"/>
          </p:cNvSpPr>
          <p:nvPr>
            <p:ph type="title"/>
          </p:nvPr>
        </p:nvSpPr>
        <p:spPr>
          <a:xfrm>
            <a:off x="2984205" y="387301"/>
            <a:ext cx="8598195" cy="575733"/>
          </a:xfrm>
        </p:spPr>
        <p:txBody>
          <a:bodyPr>
            <a:normAutofit fontScale="90000"/>
          </a:bodyPr>
          <a:lstStyle/>
          <a:p>
            <a:r>
              <a:rPr lang="es-ES" dirty="0"/>
              <a:t>Situación actual – Población completa</a:t>
            </a:r>
          </a:p>
        </p:txBody>
      </p:sp>
      <p:pic>
        <p:nvPicPr>
          <p:cNvPr id="3" name="Imagen 2">
            <a:extLst>
              <a:ext uri="{FF2B5EF4-FFF2-40B4-BE49-F238E27FC236}">
                <a16:creationId xmlns:a16="http://schemas.microsoft.com/office/drawing/2014/main" id="{CFEBF5BC-7C0C-F434-DA30-624D07749A40}"/>
              </a:ext>
            </a:extLst>
          </p:cNvPr>
          <p:cNvPicPr>
            <a:picLocks noChangeAspect="1"/>
          </p:cNvPicPr>
          <p:nvPr/>
        </p:nvPicPr>
        <p:blipFill>
          <a:blip r:embed="rId3"/>
          <a:stretch>
            <a:fillRect/>
          </a:stretch>
        </p:blipFill>
        <p:spPr>
          <a:xfrm>
            <a:off x="252109" y="1370060"/>
            <a:ext cx="5351969" cy="2675985"/>
          </a:xfrm>
          <a:prstGeom prst="rect">
            <a:avLst/>
          </a:prstGeom>
        </p:spPr>
      </p:pic>
      <p:pic>
        <p:nvPicPr>
          <p:cNvPr id="7" name="Imagen 6">
            <a:extLst>
              <a:ext uri="{FF2B5EF4-FFF2-40B4-BE49-F238E27FC236}">
                <a16:creationId xmlns:a16="http://schemas.microsoft.com/office/drawing/2014/main" id="{58BBDF7D-FADF-7CF2-86FD-DFE69CE60700}"/>
              </a:ext>
            </a:extLst>
          </p:cNvPr>
          <p:cNvPicPr>
            <a:picLocks noChangeAspect="1"/>
          </p:cNvPicPr>
          <p:nvPr/>
        </p:nvPicPr>
        <p:blipFill>
          <a:blip r:embed="rId4"/>
          <a:stretch>
            <a:fillRect/>
          </a:stretch>
        </p:blipFill>
        <p:spPr>
          <a:xfrm>
            <a:off x="175894" y="4038207"/>
            <a:ext cx="5504400" cy="2757805"/>
          </a:xfrm>
          <a:prstGeom prst="rect">
            <a:avLst/>
          </a:prstGeom>
        </p:spPr>
      </p:pic>
      <p:sp>
        <p:nvSpPr>
          <p:cNvPr id="8" name="Marcador de contenido 2">
            <a:extLst>
              <a:ext uri="{FF2B5EF4-FFF2-40B4-BE49-F238E27FC236}">
                <a16:creationId xmlns:a16="http://schemas.microsoft.com/office/drawing/2014/main" id="{60263241-27B4-D34E-50E5-ED12947E9E30}"/>
              </a:ext>
            </a:extLst>
          </p:cNvPr>
          <p:cNvSpPr txBox="1">
            <a:spLocks/>
          </p:cNvSpPr>
          <p:nvPr/>
        </p:nvSpPr>
        <p:spPr>
          <a:xfrm>
            <a:off x="6011333" y="2777066"/>
            <a:ext cx="5122333" cy="196426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Arial" panose="020B0604020202020204" pitchFamily="34" charset="0"/>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Arial" panose="020B0604020202020204" pitchFamily="34" charset="0"/>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Arial" panose="020B0604020202020204" pitchFamily="34" charset="0"/>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es-ES" sz="1400" dirty="0"/>
              <a:t>En cuanto a las profesiones, el nivel educativo y su estado civil el efecto promedio en el saldo es de cerca de un </a:t>
            </a:r>
            <a:r>
              <a:rPr lang="es-ES" sz="1400" b="1" dirty="0"/>
              <a:t>30%</a:t>
            </a:r>
            <a:r>
              <a:rPr lang="es-ES" sz="1400" dirty="0"/>
              <a:t>, es decir, </a:t>
            </a:r>
            <a:r>
              <a:rPr lang="es-ES" sz="1400" b="1" dirty="0"/>
              <a:t>quienes toman una suscripción tiene un mayor</a:t>
            </a:r>
            <a:r>
              <a:rPr lang="es-ES" sz="1400" dirty="0"/>
              <a:t> saldo disponible </a:t>
            </a:r>
            <a:r>
              <a:rPr lang="es-ES" sz="1400" b="1" dirty="0"/>
              <a:t>de quienes no. </a:t>
            </a:r>
          </a:p>
          <a:p>
            <a:pPr algn="just"/>
            <a:r>
              <a:rPr lang="es-ES" sz="1400" dirty="0"/>
              <a:t>Así mismo, la edad promedio </a:t>
            </a:r>
            <a:r>
              <a:rPr lang="es-ES" sz="1400" b="1" dirty="0"/>
              <a:t>tiende ser mayor entre quienes toman una suscripción </a:t>
            </a:r>
            <a:r>
              <a:rPr lang="es-ES" sz="1400" dirty="0"/>
              <a:t>(</a:t>
            </a:r>
            <a:r>
              <a:rPr lang="es-ES" sz="1400" b="1" dirty="0"/>
              <a:t>42</a:t>
            </a:r>
            <a:r>
              <a:rPr lang="es-ES" sz="1400" dirty="0"/>
              <a:t> </a:t>
            </a:r>
            <a:r>
              <a:rPr lang="es-ES" sz="1400" b="1" dirty="0"/>
              <a:t>años</a:t>
            </a:r>
            <a:r>
              <a:rPr lang="es-ES" sz="1400" dirty="0"/>
              <a:t>) y </a:t>
            </a:r>
            <a:r>
              <a:rPr lang="es-ES" sz="1400" b="1" dirty="0"/>
              <a:t>quienes no </a:t>
            </a:r>
            <a:r>
              <a:rPr lang="es-ES" sz="1400" dirty="0"/>
              <a:t>(</a:t>
            </a:r>
            <a:r>
              <a:rPr lang="es-ES" sz="1400" b="1" dirty="0"/>
              <a:t>40 años</a:t>
            </a:r>
            <a:r>
              <a:rPr lang="es-ES" sz="1400" dirty="0"/>
              <a:t>)</a:t>
            </a:r>
            <a:endParaRPr lang="es-ES" sz="1400" b="1" dirty="0"/>
          </a:p>
        </p:txBody>
      </p:sp>
    </p:spTree>
    <p:extLst>
      <p:ext uri="{BB962C8B-B14F-4D97-AF65-F5344CB8AC3E}">
        <p14:creationId xmlns:p14="http://schemas.microsoft.com/office/powerpoint/2010/main" val="3805766040"/>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7622706_TF16391504" id="{E1894B3F-FE07-4F16-889E-B1E2E59017D4}" vid="{8FF39CE3-8A6D-41A1-81B9-9D961A85B78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410</TotalTime>
  <Words>1225</Words>
  <Application>Microsoft Macintosh PowerPoint</Application>
  <PresentationFormat>Panorámica</PresentationFormat>
  <Paragraphs>69</Paragraphs>
  <Slides>17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Arial</vt:lpstr>
      <vt:lpstr>Calibri</vt:lpstr>
      <vt:lpstr>Wingdings</vt:lpstr>
      <vt:lpstr>WelcomeDoc</vt:lpstr>
      <vt:lpstr>Agenda</vt:lpstr>
      <vt:lpstr>Introducción</vt:lpstr>
      <vt:lpstr>Introducción</vt:lpstr>
      <vt:lpstr>Situación actual – Población suscrita I</vt:lpstr>
      <vt:lpstr>Presentación de PowerPoint</vt:lpstr>
      <vt:lpstr>Situación actual – Población suscrita III</vt:lpstr>
      <vt:lpstr>Situación actual – Población completa II</vt:lpstr>
      <vt:lpstr>Situación actual – Población completa</vt:lpstr>
      <vt:lpstr>Situación actual – Población completa</vt:lpstr>
      <vt:lpstr>Etapa de modelado</vt:lpstr>
      <vt:lpstr>Etapa de modelado</vt:lpstr>
      <vt:lpstr>Etapa de modelado</vt:lpstr>
      <vt:lpstr>Etapa de modelado</vt:lpstr>
      <vt:lpstr>Introducción</vt:lpstr>
      <vt:lpstr>Principales conclusiones</vt:lpstr>
      <vt:lpstr>Principales conclusiones</vt:lpstr>
      <vt:lpstr>Estrategia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Santiago Vasquez Rodriguez</dc:creator>
  <cp:keywords/>
  <dc:description/>
  <cp:lastModifiedBy>Santiago Vasquez Rodriguez</cp:lastModifiedBy>
  <cp:revision>1</cp:revision>
  <dcterms:created xsi:type="dcterms:W3CDTF">2025-06-24T15:21:49Z</dcterms:created>
  <dcterms:modified xsi:type="dcterms:W3CDTF">2025-06-24T22:12:31Z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v-rimour@microsoft.com</vt:lpwstr>
  </property>
  <property fmtid="{D5CDD505-2E9C-101B-9397-08002B2CF9AE}" pid="5" name="MSIP_Label_f42aa342-8706-4288-bd11-ebb85995028c_SetDate">
    <vt:lpwstr>2018-02-19T06:21:30.1318915Z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